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0"/>
  </p:notesMasterIdLst>
  <p:sldIdLst>
    <p:sldId id="256" r:id="rId3"/>
    <p:sldId id="257" r:id="rId4"/>
    <p:sldId id="258" r:id="rId5"/>
    <p:sldId id="272" r:id="rId6"/>
    <p:sldId id="259" r:id="rId7"/>
    <p:sldId id="260" r:id="rId8"/>
    <p:sldId id="273" r:id="rId9"/>
    <p:sldId id="261" r:id="rId10"/>
    <p:sldId id="262" r:id="rId11"/>
    <p:sldId id="263" r:id="rId12"/>
    <p:sldId id="264" r:id="rId13"/>
    <p:sldId id="265" r:id="rId14"/>
    <p:sldId id="266" r:id="rId15"/>
    <p:sldId id="267" r:id="rId16"/>
    <p:sldId id="268" r:id="rId17"/>
    <p:sldId id="271" r:id="rId18"/>
    <p:sldId id="274" r:id="rId19"/>
  </p:sldIdLst>
  <p:sldSz cx="9144000" cy="6858000" type="screen4x3"/>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mn-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mn-cs"/>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mn-cs"/>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mn-cs"/>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Rot="1" noChangeAspect="1" noChangeArrowheads="1"/>
          </p:cNvSpPr>
          <p:nvPr>
            <p:ph type="sldImg"/>
          </p:nvPr>
        </p:nvSpPr>
        <p:spPr bwMode="auto">
          <a:xfrm>
            <a:off x="1371600" y="763588"/>
            <a:ext cx="5027613" cy="3770312"/>
          </a:xfrm>
          <a:prstGeom prst="rect">
            <a:avLst/>
          </a:prstGeom>
          <a:noFill/>
          <a:ln w="9525">
            <a:noFill/>
            <a:round/>
            <a:headEnd/>
            <a:tailEnd/>
          </a:ln>
          <a:effectLst/>
        </p:spPr>
      </p:sp>
      <p:sp>
        <p:nvSpPr>
          <p:cNvPr id="3074"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3075"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endParaRPr lang="en-US"/>
          </a:p>
        </p:txBody>
      </p:sp>
      <p:sp>
        <p:nvSpPr>
          <p:cNvPr id="3076"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endParaRPr lang="en-US"/>
          </a:p>
        </p:txBody>
      </p:sp>
      <p:sp>
        <p:nvSpPr>
          <p:cNvPr id="3077"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endParaRPr lang="en-US"/>
          </a:p>
        </p:txBody>
      </p:sp>
      <p:sp>
        <p:nvSpPr>
          <p:cNvPr id="3078"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fld id="{9A181244-BA36-4590-89C4-832175EE0E6C}"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B7D4BB6-AC08-478A-835E-DA2542A4D1CC}" type="slidenum">
              <a:rPr lang="en-US"/>
              <a:pPr/>
              <a:t>1</a:t>
            </a:fld>
            <a:endParaRPr lang="en-US"/>
          </a:p>
        </p:txBody>
      </p:sp>
      <p:sp>
        <p:nvSpPr>
          <p:cNvPr id="2048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A367AC6-9600-47D2-8BE5-D0F340AF6192}" type="slidenum">
              <a:rPr lang="en-US"/>
              <a:pPr/>
              <a:t>10</a:t>
            </a:fld>
            <a:endParaRPr lang="en-US"/>
          </a:p>
        </p:txBody>
      </p:sp>
      <p:sp>
        <p:nvSpPr>
          <p:cNvPr id="27649"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FD1085D-2B34-4394-8B68-47EFDC9D9B08}" type="slidenum">
              <a:rPr lang="en-US"/>
              <a:pPr/>
              <a:t>11</a:t>
            </a:fld>
            <a:endParaRPr lang="en-US"/>
          </a:p>
        </p:txBody>
      </p:sp>
      <p:sp>
        <p:nvSpPr>
          <p:cNvPr id="28673"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8674"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452C9A6-CD7D-45EF-B059-48EFCD82BA1C}" type="slidenum">
              <a:rPr lang="en-US"/>
              <a:pPr/>
              <a:t>12</a:t>
            </a:fld>
            <a:endParaRPr lang="en-US"/>
          </a:p>
        </p:txBody>
      </p:sp>
      <p:sp>
        <p:nvSpPr>
          <p:cNvPr id="29697"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56607AC-84CD-4F94-A78F-E70F2802E8BA}" type="slidenum">
              <a:rPr lang="en-US"/>
              <a:pPr/>
              <a:t>13</a:t>
            </a:fld>
            <a:endParaRPr lang="en-US"/>
          </a:p>
        </p:txBody>
      </p:sp>
      <p:sp>
        <p:nvSpPr>
          <p:cNvPr id="3072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9E8C85D-07AA-4BEF-B217-04B878C1A742}" type="slidenum">
              <a:rPr lang="en-US"/>
              <a:pPr/>
              <a:t>14</a:t>
            </a:fld>
            <a:endParaRPr lang="en-US"/>
          </a:p>
        </p:txBody>
      </p:sp>
      <p:sp>
        <p:nvSpPr>
          <p:cNvPr id="31745"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DE209B4-55B4-46C5-85A9-648C358D6F02}" type="slidenum">
              <a:rPr lang="en-US"/>
              <a:pPr/>
              <a:t>15</a:t>
            </a:fld>
            <a:endParaRPr lang="en-US"/>
          </a:p>
        </p:txBody>
      </p:sp>
      <p:sp>
        <p:nvSpPr>
          <p:cNvPr id="32769"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2770"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685E547-D2EF-42EF-9D0A-FCFADD267BCF}" type="slidenum">
              <a:rPr lang="en-US"/>
              <a:pPr/>
              <a:t>16</a:t>
            </a:fld>
            <a:endParaRPr lang="en-US"/>
          </a:p>
        </p:txBody>
      </p:sp>
      <p:sp>
        <p:nvSpPr>
          <p:cNvPr id="3584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685E547-D2EF-42EF-9D0A-FCFADD267BCF}" type="slidenum">
              <a:rPr lang="en-US"/>
              <a:pPr/>
              <a:t>17</a:t>
            </a:fld>
            <a:endParaRPr lang="en-US"/>
          </a:p>
        </p:txBody>
      </p:sp>
      <p:sp>
        <p:nvSpPr>
          <p:cNvPr id="3584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B48DA04-7C06-4E03-9E16-365418E44214}" type="slidenum">
              <a:rPr lang="en-US"/>
              <a:pPr/>
              <a:t>2</a:t>
            </a:fld>
            <a:endParaRPr lang="en-US"/>
          </a:p>
        </p:txBody>
      </p:sp>
      <p:sp>
        <p:nvSpPr>
          <p:cNvPr id="21505"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777875" y="4776788"/>
            <a:ext cx="6218238" cy="44354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BF1DA03-EAAF-4D8C-8245-03D7DFC3B95D}" type="slidenum">
              <a:rPr lang="en-US"/>
              <a:pPr/>
              <a:t>3</a:t>
            </a:fld>
            <a:endParaRPr lang="en-US"/>
          </a:p>
        </p:txBody>
      </p:sp>
      <p:sp>
        <p:nvSpPr>
          <p:cNvPr id="22529"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BF1DA03-EAAF-4D8C-8245-03D7DFC3B95D}" type="slidenum">
              <a:rPr lang="en-US"/>
              <a:pPr/>
              <a:t>4</a:t>
            </a:fld>
            <a:endParaRPr lang="en-US"/>
          </a:p>
        </p:txBody>
      </p:sp>
      <p:sp>
        <p:nvSpPr>
          <p:cNvPr id="22529"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129A8DB-EEF3-4C5E-886A-7A97180D955E}" type="slidenum">
              <a:rPr lang="en-US"/>
              <a:pPr/>
              <a:t>5</a:t>
            </a:fld>
            <a:endParaRPr lang="en-US"/>
          </a:p>
        </p:txBody>
      </p:sp>
      <p:sp>
        <p:nvSpPr>
          <p:cNvPr id="23553"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3554"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C531D93-D7A4-4B64-BB49-0BD3F4D81FDA}" type="slidenum">
              <a:rPr lang="en-US"/>
              <a:pPr/>
              <a:t>6</a:t>
            </a:fld>
            <a:endParaRPr lang="en-US"/>
          </a:p>
        </p:txBody>
      </p:sp>
      <p:sp>
        <p:nvSpPr>
          <p:cNvPr id="24577"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C531D93-D7A4-4B64-BB49-0BD3F4D81FDA}" type="slidenum">
              <a:rPr lang="en-US"/>
              <a:pPr/>
              <a:t>7</a:t>
            </a:fld>
            <a:endParaRPr lang="en-US"/>
          </a:p>
        </p:txBody>
      </p:sp>
      <p:sp>
        <p:nvSpPr>
          <p:cNvPr id="24577"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AE91AB5-E55D-4B90-B21B-DF6B89535D76}" type="slidenum">
              <a:rPr lang="en-US"/>
              <a:pPr/>
              <a:t>8</a:t>
            </a:fld>
            <a:endParaRPr lang="en-US"/>
          </a:p>
        </p:txBody>
      </p:sp>
      <p:sp>
        <p:nvSpPr>
          <p:cNvPr id="2560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1B41D1E-B87D-4F5B-90F5-AF62A8FC767D}" type="slidenum">
              <a:rPr lang="en-US"/>
              <a:pPr/>
              <a:t>9</a:t>
            </a:fld>
            <a:endParaRPr lang="en-US"/>
          </a:p>
        </p:txBody>
      </p:sp>
      <p:sp>
        <p:nvSpPr>
          <p:cNvPr id="26625"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777875" y="4776788"/>
            <a:ext cx="6218238" cy="4525962"/>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6CD844B8-E80E-4C00-87A2-6C202106040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CA8F028C-C984-4E61-90E9-5A63A417720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4963"/>
            <a:ext cx="2055813" cy="4524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4963"/>
            <a:ext cx="6019800" cy="4524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9744E97E-2586-4CF5-B8C0-B7EAD96EED0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2130425"/>
            <a:ext cx="7770813" cy="1468438"/>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457200" y="6356350"/>
            <a:ext cx="2132013" cy="363538"/>
          </a:xfrm>
        </p:spPr>
        <p:txBody>
          <a:bodyPr/>
          <a:lstStyle>
            <a:lvl1pPr>
              <a:defRPr/>
            </a:lvl1pPr>
          </a:lstStyle>
          <a:p>
            <a:r>
              <a:rPr lang="en-US"/>
              <a:t>11/14/10</a:t>
            </a:r>
          </a:p>
        </p:txBody>
      </p:sp>
      <p:sp>
        <p:nvSpPr>
          <p:cNvPr id="4" name="Slide Number Placeholder 3"/>
          <p:cNvSpPr>
            <a:spLocks noGrp="1"/>
          </p:cNvSpPr>
          <p:nvPr>
            <p:ph type="sldNum" idx="11"/>
          </p:nvPr>
        </p:nvSpPr>
        <p:spPr>
          <a:xfrm>
            <a:off x="6553200" y="6356350"/>
            <a:ext cx="2132013" cy="363538"/>
          </a:xfrm>
        </p:spPr>
        <p:txBody>
          <a:bodyPr/>
          <a:lstStyle>
            <a:lvl1pPr>
              <a:defRPr/>
            </a:lvl1pPr>
          </a:lstStyle>
          <a:p>
            <a:fld id="{81FE24A1-8885-4DCA-89BA-6DDC09B6EF8E}"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CB4E0904-6F33-4B10-968C-00D801A4A74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4D916F6C-7B38-410C-8C4B-C3144D84801C}"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7A5DE9D5-7B1A-4AE4-BC56-8F907C05884D}"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733892CA-A985-46B5-9B81-5F0A8A708F24}"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r>
              <a:rPr lang="en-US"/>
              <a:t>11/14/10</a:t>
            </a:r>
          </a:p>
        </p:txBody>
      </p:sp>
      <p:sp>
        <p:nvSpPr>
          <p:cNvPr id="8" name="Slide Number Placeholder 7"/>
          <p:cNvSpPr>
            <a:spLocks noGrp="1"/>
          </p:cNvSpPr>
          <p:nvPr>
            <p:ph type="sldNum" idx="11"/>
          </p:nvPr>
        </p:nvSpPr>
        <p:spPr/>
        <p:txBody>
          <a:bodyPr/>
          <a:lstStyle>
            <a:lvl1pPr>
              <a:defRPr/>
            </a:lvl1pPr>
          </a:lstStyle>
          <a:p>
            <a:fld id="{7E1B60C8-00C8-4C8A-923E-9B86CC69BBAB}"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r>
              <a:rPr lang="en-US"/>
              <a:t>11/14/10</a:t>
            </a:r>
          </a:p>
        </p:txBody>
      </p:sp>
      <p:sp>
        <p:nvSpPr>
          <p:cNvPr id="4" name="Slide Number Placeholder 3"/>
          <p:cNvSpPr>
            <a:spLocks noGrp="1"/>
          </p:cNvSpPr>
          <p:nvPr>
            <p:ph type="sldNum" idx="11"/>
          </p:nvPr>
        </p:nvSpPr>
        <p:spPr/>
        <p:txBody>
          <a:bodyPr/>
          <a:lstStyle>
            <a:lvl1pPr>
              <a:defRPr/>
            </a:lvl1pPr>
          </a:lstStyle>
          <a:p>
            <a:fld id="{8B2BA6D0-1995-4097-BCE1-58A12564CCA4}"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11/14/10</a:t>
            </a:r>
          </a:p>
        </p:txBody>
      </p:sp>
      <p:sp>
        <p:nvSpPr>
          <p:cNvPr id="3" name="Slide Number Placeholder 2"/>
          <p:cNvSpPr>
            <a:spLocks noGrp="1"/>
          </p:cNvSpPr>
          <p:nvPr>
            <p:ph type="sldNum" idx="11"/>
          </p:nvPr>
        </p:nvSpPr>
        <p:spPr/>
        <p:txBody>
          <a:bodyPr/>
          <a:lstStyle>
            <a:lvl1pPr>
              <a:defRPr/>
            </a:lvl1pPr>
          </a:lstStyle>
          <a:p>
            <a:fld id="{47ADCCF7-94F9-4390-855A-57330E9212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01EAD2D5-9F54-472B-BE22-C87799B745B2}"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DC2D22B5-16CB-45D8-AF9A-CC4B1A1CF7E0}"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3C5A3567-90BE-4A55-94E1-EDD221ECDEFC}"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4E5D5D5F-1E8F-4400-BFC8-2DB792C2212D}"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C34DDF4F-971B-45E9-8926-3EFF821149C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a:t>11/14/10</a:t>
            </a:r>
          </a:p>
        </p:txBody>
      </p:sp>
      <p:sp>
        <p:nvSpPr>
          <p:cNvPr id="5" name="Slide Number Placeholder 4"/>
          <p:cNvSpPr>
            <a:spLocks noGrp="1"/>
          </p:cNvSpPr>
          <p:nvPr>
            <p:ph type="sldNum" idx="11"/>
          </p:nvPr>
        </p:nvSpPr>
        <p:spPr/>
        <p:txBody>
          <a:bodyPr/>
          <a:lstStyle>
            <a:lvl1pPr>
              <a:defRPr/>
            </a:lvl1pPr>
          </a:lstStyle>
          <a:p>
            <a:fld id="{893AC477-B380-4488-84BA-689C654A64D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A1945CF3-F02C-46B3-8B54-64DD1C2B287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r>
              <a:rPr lang="en-US"/>
              <a:t>11/14/10</a:t>
            </a:r>
          </a:p>
        </p:txBody>
      </p:sp>
      <p:sp>
        <p:nvSpPr>
          <p:cNvPr id="8" name="Slide Number Placeholder 7"/>
          <p:cNvSpPr>
            <a:spLocks noGrp="1"/>
          </p:cNvSpPr>
          <p:nvPr>
            <p:ph type="sldNum" idx="11"/>
          </p:nvPr>
        </p:nvSpPr>
        <p:spPr/>
        <p:txBody>
          <a:bodyPr/>
          <a:lstStyle>
            <a:lvl1pPr>
              <a:defRPr/>
            </a:lvl1pPr>
          </a:lstStyle>
          <a:p>
            <a:fld id="{5FA6842C-3D97-48A5-8994-8CD357B591F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r>
              <a:rPr lang="en-US"/>
              <a:t>11/14/10</a:t>
            </a:r>
          </a:p>
        </p:txBody>
      </p:sp>
      <p:sp>
        <p:nvSpPr>
          <p:cNvPr id="4" name="Slide Number Placeholder 3"/>
          <p:cNvSpPr>
            <a:spLocks noGrp="1"/>
          </p:cNvSpPr>
          <p:nvPr>
            <p:ph type="sldNum" idx="11"/>
          </p:nvPr>
        </p:nvSpPr>
        <p:spPr/>
        <p:txBody>
          <a:bodyPr/>
          <a:lstStyle>
            <a:lvl1pPr>
              <a:defRPr/>
            </a:lvl1pPr>
          </a:lstStyle>
          <a:p>
            <a:fld id="{9816387C-859C-4514-B935-E4347E511EB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11/14/10</a:t>
            </a:r>
          </a:p>
        </p:txBody>
      </p:sp>
      <p:sp>
        <p:nvSpPr>
          <p:cNvPr id="3" name="Slide Number Placeholder 2"/>
          <p:cNvSpPr>
            <a:spLocks noGrp="1"/>
          </p:cNvSpPr>
          <p:nvPr>
            <p:ph type="sldNum" idx="11"/>
          </p:nvPr>
        </p:nvSpPr>
        <p:spPr/>
        <p:txBody>
          <a:bodyPr/>
          <a:lstStyle>
            <a:lvl1pPr>
              <a:defRPr/>
            </a:lvl1pPr>
          </a:lstStyle>
          <a:p>
            <a:fld id="{0ABEC89B-CF6F-4EFE-A46D-E56A616615E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288B3E44-64A6-44CA-A870-968405ED297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r>
              <a:rPr lang="en-US"/>
              <a:t>11/14/10</a:t>
            </a:r>
          </a:p>
        </p:txBody>
      </p:sp>
      <p:sp>
        <p:nvSpPr>
          <p:cNvPr id="6" name="Slide Number Placeholder 5"/>
          <p:cNvSpPr>
            <a:spLocks noGrp="1"/>
          </p:cNvSpPr>
          <p:nvPr>
            <p:ph type="sldNum" idx="11"/>
          </p:nvPr>
        </p:nvSpPr>
        <p:spPr/>
        <p:txBody>
          <a:bodyPr/>
          <a:lstStyle>
            <a:lvl1pPr>
              <a:defRPr/>
            </a:lvl1pPr>
          </a:lstStyle>
          <a:p>
            <a:fld id="{70329597-7D98-42A1-8688-DB2A06094C9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2130425"/>
            <a:ext cx="7770813" cy="1468438"/>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p>
            <a:pPr lvl="0"/>
            <a:r>
              <a:rPr lang="en-GB" smtClean="0"/>
              <a:t>Click to edit the title text formatClick to edit Master title style</a:t>
            </a:r>
          </a:p>
        </p:txBody>
      </p:sp>
      <p:sp>
        <p:nvSpPr>
          <p:cNvPr id="1026" name="Rectangle 2"/>
          <p:cNvSpPr>
            <a:spLocks noGrp="1" noChangeArrowheads="1"/>
          </p:cNvSpPr>
          <p:nvPr>
            <p:ph type="dt"/>
          </p:nvPr>
        </p:nvSpPr>
        <p:spPr bwMode="auto">
          <a:xfrm>
            <a:off x="457200" y="6356350"/>
            <a:ext cx="2132013" cy="363538"/>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ea typeface="+mn-ea"/>
                <a:cs typeface="+mn-cs"/>
              </a:defRPr>
            </a:lvl1pPr>
          </a:lstStyle>
          <a:p>
            <a:r>
              <a:rPr lang="en-US"/>
              <a:t>11/14/10</a:t>
            </a:r>
          </a:p>
        </p:txBody>
      </p:sp>
      <p:sp>
        <p:nvSpPr>
          <p:cNvPr id="1027" name="Text Box 3"/>
          <p:cNvSpPr txBox="1">
            <a:spLocks noChangeArrowheads="1"/>
          </p:cNvSpPr>
          <p:nvPr/>
        </p:nvSpPr>
        <p:spPr bwMode="auto">
          <a:xfrm>
            <a:off x="3124200" y="6356350"/>
            <a:ext cx="2895600" cy="365125"/>
          </a:xfrm>
          <a:prstGeom prst="rect">
            <a:avLst/>
          </a:prstGeom>
          <a:noFill/>
          <a:ln w="9525">
            <a:noFill/>
            <a:round/>
            <a:headEnd/>
            <a:tailEnd/>
          </a:ln>
          <a:effectLst/>
        </p:spPr>
        <p:txBody>
          <a:bodyPr wrap="none" anchor="ctr"/>
          <a:lstStyle/>
          <a:p>
            <a:endParaRPr lang="en-US"/>
          </a:p>
        </p:txBody>
      </p:sp>
      <p:sp>
        <p:nvSpPr>
          <p:cNvPr id="1028" name="Rectangle 4"/>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ea typeface="+mn-ea"/>
                <a:cs typeface="+mn-cs"/>
              </a:defRPr>
            </a:lvl1pPr>
          </a:lstStyle>
          <a:p>
            <a:fld id="{07819CC3-B78B-48D1-941D-11AAB55D101F}" type="slidenum">
              <a:rPr lang="en-US"/>
              <a:pPr/>
              <a:t>‹#›</a:t>
            </a:fld>
            <a:endParaRPr lang="en-US"/>
          </a:p>
        </p:txBody>
      </p:sp>
      <p:sp>
        <p:nvSpPr>
          <p:cNvPr id="1029" name="Rectangle 5"/>
          <p:cNvSpPr>
            <a:spLocks noGrp="1" noChangeArrowheads="1"/>
          </p:cNvSpPr>
          <p:nvPr>
            <p:ph type="body" idx="1"/>
          </p:nvPr>
        </p:nvSpPr>
        <p:spPr bwMode="auto">
          <a:xfrm>
            <a:off x="457200" y="1604963"/>
            <a:ext cx="8228013"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2" r:id="rId12"/>
  </p:sldLayoutIdLst>
  <p:hf sldNum="0" hdr="0" ftr="0"/>
  <p:txStyles>
    <p:titleStyle>
      <a:lvl1pPr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mj-lt"/>
          <a:ea typeface="+mj-ea"/>
          <a:cs typeface="+mj-cs"/>
        </a:defRPr>
      </a:lvl1pPr>
      <a:lvl2pPr marL="742950" indent="-28575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2pPr>
      <a:lvl3pPr marL="11430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3pPr>
      <a:lvl4pPr marL="16002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4pPr>
      <a:lvl5pPr marL="20574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5pPr>
      <a:lvl6pPr marL="25146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6pPr>
      <a:lvl7pPr marL="29718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7pPr>
      <a:lvl8pPr marL="34290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8pPr>
      <a:lvl9pPr marL="38862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9pPr>
    </p:titleStyle>
    <p:bodyStyle>
      <a:lvl1pPr marL="342900" indent="-342900" algn="l" defTabSz="457200" rtl="0" fontAlgn="base">
        <a:lnSpc>
          <a:spcPct val="102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a:lnSpc>
          <a:spcPct val="102000"/>
        </a:lnSpc>
        <a:spcBef>
          <a:spcPct val="0"/>
        </a:spcBef>
        <a:spcAft>
          <a:spcPts val="1138"/>
        </a:spcAft>
        <a:buClr>
          <a:srgbClr val="000000"/>
        </a:buClr>
        <a:buSzPct val="100000"/>
        <a:buFont typeface="Times New Roman" pitchFamily="16" charset="0"/>
        <a:defRPr sz="2400">
          <a:solidFill>
            <a:srgbClr val="000000"/>
          </a:solidFill>
          <a:latin typeface="+mn-lt"/>
          <a:ea typeface="+mn-ea"/>
          <a:cs typeface="+mn-cs"/>
        </a:defRPr>
      </a:lvl2pPr>
      <a:lvl3pPr marL="1143000" indent="-228600" algn="l" defTabSz="457200" rtl="0" fontAlgn="base">
        <a:lnSpc>
          <a:spcPct val="102000"/>
        </a:lnSpc>
        <a:spcBef>
          <a:spcPct val="0"/>
        </a:spcBef>
        <a:spcAft>
          <a:spcPts val="850"/>
        </a:spcAft>
        <a:buClr>
          <a:srgbClr val="000000"/>
        </a:buClr>
        <a:buSzPct val="100000"/>
        <a:buFont typeface="Times New Roman" pitchFamily="16" charset="0"/>
        <a:defRPr sz="2000">
          <a:solidFill>
            <a:srgbClr val="000000"/>
          </a:solidFill>
          <a:latin typeface="+mn-lt"/>
          <a:ea typeface="+mn-ea"/>
          <a:cs typeface="+mn-cs"/>
        </a:defRPr>
      </a:lvl3pPr>
      <a:lvl4pPr marL="1600200" indent="-228600" algn="l" defTabSz="457200" rtl="0" fontAlgn="base">
        <a:lnSpc>
          <a:spcPct val="102000"/>
        </a:lnSpc>
        <a:spcBef>
          <a:spcPct val="0"/>
        </a:spcBef>
        <a:spcAft>
          <a:spcPts val="575"/>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p>
            <a:pPr lvl="0"/>
            <a:r>
              <a:rPr lang="en-GB" smtClean="0"/>
              <a:t>Click to edit the title text formatClick to edit Master title style</a:t>
            </a:r>
          </a:p>
        </p:txBody>
      </p:sp>
      <p:sp>
        <p:nvSpPr>
          <p:cNvPr id="2050" name="Rectangle 2"/>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0"/>
            <a:r>
              <a:rPr lang="en-GB" smtClean="0"/>
              <a:t>Ninth Outline LevelClick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51" name="Rectangle 3"/>
          <p:cNvSpPr>
            <a:spLocks noGrp="1" noChangeArrowheads="1"/>
          </p:cNvSpPr>
          <p:nvPr>
            <p:ph type="dt"/>
          </p:nvPr>
        </p:nvSpPr>
        <p:spPr bwMode="auto">
          <a:xfrm>
            <a:off x="457200" y="6356350"/>
            <a:ext cx="2132013" cy="363538"/>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ea typeface="+mn-ea"/>
                <a:cs typeface="+mn-cs"/>
              </a:defRPr>
            </a:lvl1pPr>
          </a:lstStyle>
          <a:p>
            <a:r>
              <a:rPr lang="en-US"/>
              <a:t>11/14/10</a:t>
            </a:r>
          </a:p>
        </p:txBody>
      </p:sp>
      <p:sp>
        <p:nvSpPr>
          <p:cNvPr id="2052" name="Text Box 4"/>
          <p:cNvSpPr txBox="1">
            <a:spLocks noChangeArrowheads="1"/>
          </p:cNvSpPr>
          <p:nvPr/>
        </p:nvSpPr>
        <p:spPr bwMode="auto">
          <a:xfrm>
            <a:off x="3124200" y="6356350"/>
            <a:ext cx="2895600" cy="365125"/>
          </a:xfrm>
          <a:prstGeom prst="rect">
            <a:avLst/>
          </a:prstGeom>
          <a:noFill/>
          <a:ln w="9525">
            <a:noFill/>
            <a:round/>
            <a:headEnd/>
            <a:tailEnd/>
          </a:ln>
          <a:effectLst/>
        </p:spPr>
        <p:txBody>
          <a:bodyPr wrap="none" anchor="ctr"/>
          <a:lstStyle/>
          <a:p>
            <a:endParaRPr lang="en-US"/>
          </a:p>
        </p:txBody>
      </p:sp>
      <p:sp>
        <p:nvSpPr>
          <p:cNvPr id="2053" name="Rectangle 5"/>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1440" tIns="91440" rIns="91440" bIns="45720" numCol="1" anchor="t" anchorCtr="0" compatLnSpc="1">
            <a:prstTxWarp prst="textNoShape">
              <a:avLst/>
            </a:prstTxWarp>
          </a:bodyPr>
          <a:lstStyle>
            <a:lvl1pPr hangingPunct="1">
              <a:lnSpc>
                <a:spcPct val="100000"/>
              </a:lnSpc>
              <a:tabLst>
                <a:tab pos="723900" algn="l"/>
                <a:tab pos="1447800" algn="l"/>
              </a:tabLst>
              <a:defRPr>
                <a:solidFill>
                  <a:srgbClr val="000000"/>
                </a:solidFill>
                <a:latin typeface="+mn-lt"/>
                <a:ea typeface="+mn-ea"/>
                <a:cs typeface="+mn-cs"/>
              </a:defRPr>
            </a:lvl1pPr>
          </a:lstStyle>
          <a:p>
            <a:fld id="{C33ECDC8-34B6-4666-AAC7-092A8C56A1B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mj-lt"/>
          <a:ea typeface="+mj-ea"/>
          <a:cs typeface="+mj-cs"/>
        </a:defRPr>
      </a:lvl1pPr>
      <a:lvl2pPr marL="742950" indent="-28575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2pPr>
      <a:lvl3pPr marL="11430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3pPr>
      <a:lvl4pPr marL="16002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4pPr>
      <a:lvl5pPr marL="20574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5pPr>
      <a:lvl6pPr marL="25146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6pPr>
      <a:lvl7pPr marL="29718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7pPr>
      <a:lvl8pPr marL="34290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8pPr>
      <a:lvl9pPr marL="3886200" indent="-228600" algn="l" defTabSz="457200" rtl="0" fontAlgn="base">
        <a:lnSpc>
          <a:spcPct val="102000"/>
        </a:lnSpc>
        <a:spcBef>
          <a:spcPct val="0"/>
        </a:spcBef>
        <a:spcAft>
          <a:spcPct val="0"/>
        </a:spcAft>
        <a:buClr>
          <a:srgbClr val="000000"/>
        </a:buClr>
        <a:buSzPct val="100000"/>
        <a:buFont typeface="Times New Roman" pitchFamily="16" charset="0"/>
        <a:defRPr>
          <a:solidFill>
            <a:srgbClr val="000000"/>
          </a:solidFill>
          <a:latin typeface="Constantia" charset="0"/>
          <a:ea typeface="Lucida Sans Unicode" charset="0"/>
          <a:cs typeface="Lucida Sans Unicode" charset="0"/>
        </a:defRPr>
      </a:lvl9pPr>
    </p:titleStyle>
    <p:bodyStyle>
      <a:lvl1pPr marL="342900" indent="-342900" algn="l" defTabSz="457200" rtl="0" fontAlgn="base">
        <a:lnSpc>
          <a:spcPct val="102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fontAlgn="base">
        <a:lnSpc>
          <a:spcPct val="102000"/>
        </a:lnSpc>
        <a:spcBef>
          <a:spcPct val="0"/>
        </a:spcBef>
        <a:spcAft>
          <a:spcPts val="1138"/>
        </a:spcAft>
        <a:buClr>
          <a:srgbClr val="000000"/>
        </a:buClr>
        <a:buSzPct val="100000"/>
        <a:buFont typeface="Times New Roman" pitchFamily="16" charset="0"/>
        <a:defRPr sz="2400">
          <a:solidFill>
            <a:srgbClr val="000000"/>
          </a:solidFill>
          <a:latin typeface="+mn-lt"/>
          <a:ea typeface="+mn-ea"/>
          <a:cs typeface="+mn-cs"/>
        </a:defRPr>
      </a:lvl2pPr>
      <a:lvl3pPr marL="1143000" indent="-228600" algn="l" defTabSz="457200" rtl="0" fontAlgn="base">
        <a:lnSpc>
          <a:spcPct val="102000"/>
        </a:lnSpc>
        <a:spcBef>
          <a:spcPct val="0"/>
        </a:spcBef>
        <a:spcAft>
          <a:spcPts val="850"/>
        </a:spcAft>
        <a:buClr>
          <a:srgbClr val="000000"/>
        </a:buClr>
        <a:buSzPct val="100000"/>
        <a:buFont typeface="Times New Roman" pitchFamily="16" charset="0"/>
        <a:defRPr sz="2000">
          <a:solidFill>
            <a:srgbClr val="000000"/>
          </a:solidFill>
          <a:latin typeface="+mn-lt"/>
          <a:ea typeface="+mn-ea"/>
          <a:cs typeface="+mn-cs"/>
        </a:defRPr>
      </a:lvl3pPr>
      <a:lvl4pPr marL="1600200" indent="-228600" algn="l" defTabSz="457200" rtl="0" fontAlgn="base">
        <a:lnSpc>
          <a:spcPct val="102000"/>
        </a:lnSpc>
        <a:spcBef>
          <a:spcPct val="0"/>
        </a:spcBef>
        <a:spcAft>
          <a:spcPts val="575"/>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fontAlgn="base">
        <a:lnSpc>
          <a:spcPct val="102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hyperlink" Target="http://www.mindtools.com/pages/article/newTMC_88.htm" TargetMode="External"/><Relationship Id="rId3" Type="http://schemas.openxmlformats.org/officeDocument/2006/relationships/hyperlink" Target="http://www.mindtools.com/CommSkll/CommunicationIntro.htm" TargetMode="External"/><Relationship Id="rId7" Type="http://schemas.openxmlformats.org/officeDocument/2006/relationships/hyperlink" Target="http://www.mindtools.com/CommSkll/PresentationPlanningChecklist.htm"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hyperlink" Target="http://www.mindtools.com/CommSkll/SpeakingToAnAudience.htm" TargetMode="External"/><Relationship Id="rId5" Type="http://schemas.openxmlformats.org/officeDocument/2006/relationships/hyperlink" Target="http://www.mindtools.com/CommSkll/PublicSpeaking.htm" TargetMode="External"/><Relationship Id="rId4" Type="http://schemas.openxmlformats.org/officeDocument/2006/relationships/hyperlink" Target="http://www.mindtools.com/CommSkll/FirstImpressions.htm" TargetMode="External"/><Relationship Id="rId9" Type="http://schemas.openxmlformats.org/officeDocument/2006/relationships/hyperlink" Target="http://stress.about.com/od/relationships/ht/healthycomm.ht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mindtools.com/pages/article/newLDR_76.htm"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hyperlink" Target="http://stress.about.com/od/relationships/ht/healthycomm.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762000" y="1066800"/>
            <a:ext cx="7467600" cy="51054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4098" name="Rectangle 2"/>
          <p:cNvSpPr>
            <a:spLocks noGrp="1" noChangeArrowheads="1"/>
          </p:cNvSpPr>
          <p:nvPr>
            <p:ph type="title" idx="4294967295"/>
          </p:nvPr>
        </p:nvSpPr>
        <p:spPr>
          <a:xfrm>
            <a:off x="685800" y="2667000"/>
            <a:ext cx="7772400" cy="1470025"/>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US" sz="4400" b="1" u="sng" dirty="0"/>
              <a:t>Improving Your Communication Skills</a:t>
            </a:r>
          </a:p>
        </p:txBody>
      </p:sp>
    </p:spTree>
  </p:cSld>
  <p:clrMapOvr>
    <a:masterClrMapping/>
  </p:clrMapOvr>
  <p:transition spd="slow">
    <p:circle/>
    <p:sndAc>
      <p:endSnd/>
    </p:sndAc>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304800" y="304800"/>
            <a:ext cx="8458200" cy="61722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1266" name="Rectangle 2"/>
          <p:cNvSpPr>
            <a:spLocks noGrp="1" noChangeArrowheads="1"/>
          </p:cNvSpPr>
          <p:nvPr>
            <p:ph type="title"/>
          </p:nvPr>
        </p:nvSpPr>
        <p:spPr>
          <a:xfrm>
            <a:off x="228600" y="274638"/>
            <a:ext cx="8686800" cy="1477962"/>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300" b="1" u="sng" dirty="0"/>
              <a:t>Advantages and Disadvantages:</a:t>
            </a:r>
          </a:p>
        </p:txBody>
      </p:sp>
      <p:sp>
        <p:nvSpPr>
          <p:cNvPr id="11267" name="Text Box 3"/>
          <p:cNvSpPr txBox="1">
            <a:spLocks noChangeArrowheads="1"/>
          </p:cNvSpPr>
          <p:nvPr/>
        </p:nvSpPr>
        <p:spPr bwMode="auto">
          <a:xfrm>
            <a:off x="457200" y="1295400"/>
            <a:ext cx="8229600" cy="6167438"/>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000" b="1" u="sng" dirty="0">
                <a:solidFill>
                  <a:srgbClr val="000000"/>
                </a:solidFill>
                <a:latin typeface="Constantia" charset="0"/>
                <a:ea typeface="Lucida Sans Unicode" charset="0"/>
                <a:cs typeface="Lucida Sans Unicode" charset="0"/>
              </a:rPr>
              <a:t>Disadvantage:</a:t>
            </a:r>
            <a:r>
              <a:rPr lang="en-US" sz="3000" b="1" dirty="0">
                <a:solidFill>
                  <a:srgbClr val="000000"/>
                </a:solidFill>
                <a:latin typeface="Constantia" charset="0"/>
                <a:ea typeface="Lucida Sans Unicode" charset="0"/>
                <a:cs typeface="Lucida Sans Unicode" charset="0"/>
              </a:rPr>
              <a:t>  </a:t>
            </a:r>
            <a:r>
              <a:rPr lang="en-US" sz="3000" dirty="0">
                <a:solidFill>
                  <a:srgbClr val="000000"/>
                </a:solidFill>
                <a:latin typeface="Constantia" charset="0"/>
                <a:ea typeface="Lucida Sans Unicode" charset="0"/>
                <a:cs typeface="Lucida Sans Unicode" charset="0"/>
              </a:rPr>
              <a:t>Making a good first impression usually takes place in just a quick glance, maybe three seconds, for someone to evaluate you when you meet for the first time. In this short time, the other person forms an opinion about you based on your appearance, your body language, your demeanor, your mannerisms, and how you are dressed.  You are at a disadvantage if you don’t carry yourself in a manner that gives off a good first impression.</a:t>
            </a:r>
          </a:p>
          <a:p>
            <a:pPr marL="342900" indent="-341313" hangingPunct="1">
              <a:lnSpc>
                <a:spcPct val="100000"/>
              </a:lnSpc>
              <a:spcBef>
                <a:spcPts val="638"/>
              </a:spcBef>
              <a:spcAft>
                <a:spcPts val="1425"/>
              </a:spcAft>
              <a:buClrTx/>
              <a:buSzTx/>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304800" y="304800"/>
            <a:ext cx="8458200" cy="61722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2290" name="Rectangle 2"/>
          <p:cNvSpPr>
            <a:spLocks noGrp="1" noChangeArrowheads="1"/>
          </p:cNvSpPr>
          <p:nvPr>
            <p:ph type="title"/>
          </p:nvPr>
        </p:nvSpPr>
        <p:spPr>
          <a:xfrm>
            <a:off x="304800" y="274638"/>
            <a:ext cx="8458200" cy="1477962"/>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300" b="1" u="sng" dirty="0"/>
              <a:t>Advantages and Disadvantages:</a:t>
            </a:r>
          </a:p>
        </p:txBody>
      </p:sp>
      <p:sp>
        <p:nvSpPr>
          <p:cNvPr id="12291" name="Text Box 3"/>
          <p:cNvSpPr txBox="1">
            <a:spLocks noChangeArrowheads="1"/>
          </p:cNvSpPr>
          <p:nvPr/>
        </p:nvSpPr>
        <p:spPr bwMode="auto">
          <a:xfrm>
            <a:off x="457200" y="1066800"/>
            <a:ext cx="8229600" cy="5314950"/>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000" b="1" u="sng" dirty="0">
                <a:solidFill>
                  <a:srgbClr val="000000"/>
                </a:solidFill>
                <a:latin typeface="Constantia" charset="0"/>
                <a:ea typeface="Lucida Sans Unicode" charset="0"/>
                <a:cs typeface="Lucida Sans Unicode" charset="0"/>
              </a:rPr>
              <a:t>Advantage:  </a:t>
            </a:r>
            <a:r>
              <a:rPr lang="en-US" sz="3000" dirty="0">
                <a:solidFill>
                  <a:srgbClr val="000000"/>
                </a:solidFill>
                <a:latin typeface="Constantia" charset="0"/>
                <a:ea typeface="Lucida Sans Unicode" charset="0"/>
                <a:cs typeface="Lucida Sans Unicode" charset="0"/>
              </a:rPr>
              <a:t>In a recent survey of recruiters from companies with more than 50,000 employees, communication skills were cited as the single most important decisive factor in choosing managers. </a:t>
            </a:r>
          </a:p>
          <a:p>
            <a:pPr lvl="1" indent="-284163" hangingPunct="1">
              <a:lnSpc>
                <a:spcPct val="100000"/>
              </a:lnSpc>
              <a:spcBef>
                <a:spcPts val="563"/>
              </a:spcBef>
              <a:spcAft>
                <a:spcPts val="1425"/>
              </a:spcAft>
              <a:buSzPct val="45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a:solidFill>
                  <a:srgbClr val="000000"/>
                </a:solidFill>
                <a:latin typeface="Constantia" charset="0"/>
                <a:ea typeface="Lucida Sans Unicode" charset="0"/>
                <a:cs typeface="Lucida Sans Unicode" charset="0"/>
              </a:rPr>
              <a:t>The survey, conducted by the University of Pittsburgh’s Katz Business School, points out that communication skills, including written and oral presentations, as well as an ability to work with others, are the main factor </a:t>
            </a:r>
            <a:r>
              <a:rPr lang="en-US" sz="2800" dirty="0" smtClean="0">
                <a:solidFill>
                  <a:srgbClr val="000000"/>
                </a:solidFill>
                <a:latin typeface="Constantia" charset="0"/>
                <a:ea typeface="Lucida Sans Unicode" charset="0"/>
                <a:cs typeface="Lucida Sans Unicode" charset="0"/>
              </a:rPr>
              <a:t>s in contributing </a:t>
            </a:r>
            <a:r>
              <a:rPr lang="en-US" sz="2800" dirty="0">
                <a:solidFill>
                  <a:srgbClr val="000000"/>
                </a:solidFill>
                <a:latin typeface="Constantia" charset="0"/>
                <a:ea typeface="Lucida Sans Unicode" charset="0"/>
                <a:cs typeface="Lucida Sans Unicode" charset="0"/>
              </a:rPr>
              <a:t>to job success.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304800" y="304800"/>
            <a:ext cx="8458200" cy="61722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3314" name="Rectangle 2"/>
          <p:cNvSpPr>
            <a:spLocks noGrp="1" noChangeArrowheads="1"/>
          </p:cNvSpPr>
          <p:nvPr>
            <p:ph type="title"/>
          </p:nvPr>
        </p:nvSpPr>
        <p:spPr>
          <a:xfrm>
            <a:off x="457200" y="274638"/>
            <a:ext cx="8229600" cy="11430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b="1" u="sng"/>
              <a:t>How Does it Work?</a:t>
            </a:r>
          </a:p>
        </p:txBody>
      </p:sp>
      <p:sp>
        <p:nvSpPr>
          <p:cNvPr id="13315" name="Text Box 3"/>
          <p:cNvSpPr txBox="1">
            <a:spLocks noChangeArrowheads="1"/>
          </p:cNvSpPr>
          <p:nvPr/>
        </p:nvSpPr>
        <p:spPr bwMode="auto">
          <a:xfrm>
            <a:off x="457200" y="1371600"/>
            <a:ext cx="8229600" cy="5257800"/>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Constantia" charset="0"/>
                <a:ea typeface="Lucida Sans Unicode" charset="0"/>
                <a:cs typeface="Lucida Sans Unicode" charset="0"/>
              </a:rPr>
              <a:t>Problems </a:t>
            </a:r>
            <a:r>
              <a:rPr lang="en-US" sz="2400" dirty="0">
                <a:solidFill>
                  <a:srgbClr val="000000"/>
                </a:solidFill>
                <a:latin typeface="Constantia" charset="0"/>
                <a:ea typeface="Lucida Sans Unicode" charset="0"/>
                <a:cs typeface="Lucida Sans Unicode" charset="0"/>
              </a:rPr>
              <a:t>can arise when trying to effectively communicate.</a:t>
            </a:r>
          </a:p>
          <a:p>
            <a:pPr lvl="1" indent="-284163" hangingPunct="1">
              <a:lnSpc>
                <a:spcPct val="100000"/>
              </a:lnSpc>
              <a:spcBef>
                <a:spcPts val="563"/>
              </a:spcBef>
              <a:spcAft>
                <a:spcPts val="1425"/>
              </a:spcAft>
              <a:buSzPct val="45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To be an effective communicator and to get your point across without misunderstanding and confusion, your goal should be to lessen the frequency of problems that may arise with clear, concise, accurate, well-planned communications</a:t>
            </a:r>
            <a:r>
              <a:rPr lang="en-US" sz="2400" dirty="0" smtClean="0">
                <a:solidFill>
                  <a:srgbClr val="000000"/>
                </a:solidFill>
                <a:latin typeface="Constantia" charset="0"/>
                <a:ea typeface="Lucida Sans Unicode" charset="0"/>
                <a:cs typeface="Lucida Sans Unicode" charset="0"/>
              </a:rPr>
              <a:t>.</a:t>
            </a:r>
          </a:p>
          <a:p>
            <a:pPr marL="342900" indent="-341313" hangingPunct="1">
              <a:lnSpc>
                <a:spcPct val="100000"/>
              </a:lnSpc>
              <a:spcBef>
                <a:spcPts val="638"/>
              </a:spcBef>
              <a:spcAft>
                <a:spcPts val="1425"/>
              </a:spcAft>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Constantia" charset="0"/>
                <a:ea typeface="Lucida Sans Unicode" charset="0"/>
                <a:cs typeface="Lucida Sans Unicode" charset="0"/>
              </a:rPr>
              <a:t>Effective </a:t>
            </a:r>
            <a:r>
              <a:rPr lang="en-US" sz="2400" dirty="0">
                <a:solidFill>
                  <a:srgbClr val="000000"/>
                </a:solidFill>
                <a:latin typeface="Constantia" charset="0"/>
                <a:ea typeface="Lucida Sans Unicode" charset="0"/>
                <a:cs typeface="Lucida Sans Unicode" charset="0"/>
              </a:rPr>
              <a:t>communication is all about conveying your messages to other people clearly and unambiguously. It's also about receiving information that others are sending to you, with as little distortion as possible.</a:t>
            </a: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04800" y="304800"/>
            <a:ext cx="8458200" cy="58674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4338" name="Rectangle 2"/>
          <p:cNvSpPr>
            <a:spLocks noGrp="1" noChangeArrowheads="1"/>
          </p:cNvSpPr>
          <p:nvPr>
            <p:ph type="title"/>
          </p:nvPr>
        </p:nvSpPr>
        <p:spPr>
          <a:xfrm>
            <a:off x="457200" y="457200"/>
            <a:ext cx="8229600" cy="11430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b="1" u="sng" dirty="0"/>
              <a:t>How Does it Work?</a:t>
            </a:r>
          </a:p>
        </p:txBody>
      </p:sp>
      <p:sp>
        <p:nvSpPr>
          <p:cNvPr id="14339" name="Text Box 3"/>
          <p:cNvSpPr txBox="1">
            <a:spLocks noChangeArrowheads="1"/>
          </p:cNvSpPr>
          <p:nvPr/>
        </p:nvSpPr>
        <p:spPr bwMode="auto">
          <a:xfrm>
            <a:off x="457200" y="1371600"/>
            <a:ext cx="8229600" cy="4876800"/>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600" dirty="0">
                <a:solidFill>
                  <a:srgbClr val="000000"/>
                </a:solidFill>
                <a:latin typeface="Constantia" charset="0"/>
                <a:ea typeface="Lucida Sans Unicode" charset="0"/>
                <a:cs typeface="Lucida Sans Unicode" charset="0"/>
              </a:rPr>
              <a:t>To communicate effectively, you must understand what your message is, what audience you are sending it to, and how it will be perceived. You must also weigh-in the circumstances surrounding your communications, such as situational and cultural context</a:t>
            </a:r>
            <a:r>
              <a:rPr lang="en-US" sz="2600" dirty="0" smtClean="0">
                <a:solidFill>
                  <a:srgbClr val="000000"/>
                </a:solidFill>
                <a:latin typeface="Constantia" charset="0"/>
                <a:ea typeface="Lucida Sans Unicode" charset="0"/>
                <a:cs typeface="Lucida Sans Unicode" charset="0"/>
              </a:rPr>
              <a:t>.</a:t>
            </a:r>
            <a:endParaRPr lang="en-US" sz="26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600" dirty="0">
                <a:solidFill>
                  <a:srgbClr val="000000"/>
                </a:solidFill>
                <a:latin typeface="Constantia" charset="0"/>
                <a:ea typeface="Lucida Sans Unicode" charset="0"/>
                <a:cs typeface="Lucida Sans Unicode" charset="0"/>
              </a:rPr>
              <a:t>As the source of the message, you need to be clear about why you're communicating, and what you want to communicate. You also need to be confident that the information you're communicating is useful and accurate.</a:t>
            </a:r>
          </a:p>
          <a:p>
            <a:pPr marL="342900" indent="-341313" hangingPunct="1">
              <a:lnSpc>
                <a:spcPct val="100000"/>
              </a:lnSpc>
              <a:spcBef>
                <a:spcPts val="638"/>
              </a:spcBef>
              <a:spcAft>
                <a:spcPts val="1425"/>
              </a:spcAft>
              <a:buClr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304800" y="533400"/>
            <a:ext cx="8458200" cy="58674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5362" name="Rectangle 2"/>
          <p:cNvSpPr>
            <a:spLocks noGrp="1" noChangeArrowheads="1"/>
          </p:cNvSpPr>
          <p:nvPr>
            <p:ph type="title"/>
          </p:nvPr>
        </p:nvSpPr>
        <p:spPr>
          <a:xfrm>
            <a:off x="457200" y="609600"/>
            <a:ext cx="8229600" cy="11430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b="1" u="sng" dirty="0"/>
              <a:t>Does it Work?</a:t>
            </a:r>
          </a:p>
        </p:txBody>
      </p:sp>
      <p:sp>
        <p:nvSpPr>
          <p:cNvPr id="15363" name="Text Box 3"/>
          <p:cNvSpPr txBox="1">
            <a:spLocks noChangeArrowheads="1"/>
          </p:cNvSpPr>
          <p:nvPr/>
        </p:nvSpPr>
        <p:spPr bwMode="auto">
          <a:xfrm>
            <a:off x="457200" y="1447800"/>
            <a:ext cx="8229600" cy="7989888"/>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a:solidFill>
                  <a:srgbClr val="000000"/>
                </a:solidFill>
                <a:latin typeface="Constantia" charset="0"/>
                <a:ea typeface="Lucida Sans Unicode" charset="0"/>
                <a:cs typeface="Lucida Sans Unicode" charset="0"/>
              </a:rPr>
              <a:t>Communication is only successful when both the sender and the receiver understand the same information as a result of the communication</a:t>
            </a:r>
            <a:r>
              <a:rPr lang="en-US" sz="2800" dirty="0" smtClean="0">
                <a:solidFill>
                  <a:srgbClr val="000000"/>
                </a:solidFill>
                <a:latin typeface="Constantia" charset="0"/>
                <a:ea typeface="Lucida Sans Unicode" charset="0"/>
                <a:cs typeface="Lucida Sans Unicode" charset="0"/>
              </a:rPr>
              <a:t>.</a:t>
            </a:r>
            <a:endParaRPr lang="en-US" sz="28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a:solidFill>
                  <a:srgbClr val="000000"/>
                </a:solidFill>
                <a:latin typeface="Constantia" charset="0"/>
                <a:ea typeface="Lucida Sans Unicode" charset="0"/>
                <a:cs typeface="Lucida Sans Unicode" charset="0"/>
              </a:rPr>
              <a:t>In spite of the increasing importance placed on communication skills, many individuals continue to struggle, unable to communicate their thoughts and ideas effectively – whether in verbal or written format. This inability makes it nearly impossible for them to compete effectively in the workplace, and stands in the way of career progression.</a:t>
            </a: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304800" y="304800"/>
            <a:ext cx="8458200" cy="61722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6386" name="Rectangle 2"/>
          <p:cNvSpPr>
            <a:spLocks noGrp="1" noChangeArrowheads="1"/>
          </p:cNvSpPr>
          <p:nvPr>
            <p:ph type="title"/>
          </p:nvPr>
        </p:nvSpPr>
        <p:spPr>
          <a:xfrm>
            <a:off x="457200" y="274638"/>
            <a:ext cx="8229600" cy="1477962"/>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200" b="1" u="sng" dirty="0"/>
              <a:t>How Can You Bring it to the Classroom?</a:t>
            </a:r>
          </a:p>
        </p:txBody>
      </p:sp>
      <p:sp>
        <p:nvSpPr>
          <p:cNvPr id="16387" name="Text Box 3"/>
          <p:cNvSpPr txBox="1">
            <a:spLocks noChangeArrowheads="1"/>
          </p:cNvSpPr>
          <p:nvPr/>
        </p:nvSpPr>
        <p:spPr bwMode="auto">
          <a:xfrm>
            <a:off x="457200" y="1600200"/>
            <a:ext cx="8229600" cy="12293600"/>
          </a:xfrm>
          <a:prstGeom prst="rect">
            <a:avLst/>
          </a:prstGeom>
          <a:noFill/>
          <a:ln w="9525">
            <a:noFill/>
            <a:round/>
            <a:headEnd/>
            <a:tailEnd/>
          </a:ln>
          <a:effectLst/>
        </p:spPr>
        <p:txBody>
          <a:bodyPr tIns="91440"/>
          <a:lstStyle/>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600" dirty="0">
                <a:solidFill>
                  <a:srgbClr val="000000"/>
                </a:solidFill>
                <a:latin typeface="Constantia" charset="0"/>
                <a:ea typeface="Lucida Sans Unicode" charset="0"/>
                <a:cs typeface="Lucida Sans Unicode" charset="0"/>
              </a:rPr>
              <a:t>Icebreaking activities can be an effective way of getting everyone to contribute to classroom communication</a:t>
            </a:r>
            <a:r>
              <a:rPr lang="en-US" sz="2600" dirty="0" smtClean="0">
                <a:solidFill>
                  <a:srgbClr val="000000"/>
                </a:solidFill>
                <a:latin typeface="Constantia" charset="0"/>
                <a:ea typeface="Lucida Sans Unicode" charset="0"/>
                <a:cs typeface="Lucida Sans Unicode" charset="0"/>
              </a:rPr>
              <a:t>.</a:t>
            </a:r>
            <a:endParaRPr lang="en-US" sz="26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600" dirty="0">
                <a:solidFill>
                  <a:srgbClr val="000000"/>
                </a:solidFill>
                <a:latin typeface="Constantia" charset="0"/>
                <a:ea typeface="Lucida Sans Unicode" charset="0"/>
                <a:cs typeface="Lucida Sans Unicode" charset="0"/>
              </a:rPr>
              <a:t>If an ice breaker session is well-designed and well-facilitated, it can really help get things off to a great start</a:t>
            </a:r>
            <a:r>
              <a:rPr lang="en-US" sz="2600" dirty="0" smtClean="0">
                <a:solidFill>
                  <a:srgbClr val="000000"/>
                </a:solidFill>
                <a:latin typeface="Constantia" charset="0"/>
                <a:ea typeface="Lucida Sans Unicode" charset="0"/>
                <a:cs typeface="Lucida Sans Unicode" charset="0"/>
              </a:rPr>
              <a:t>.</a:t>
            </a:r>
            <a:endParaRPr lang="en-US" sz="26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600" dirty="0">
                <a:solidFill>
                  <a:srgbClr val="000000"/>
                </a:solidFill>
                <a:latin typeface="Constantia" charset="0"/>
                <a:ea typeface="Lucida Sans Unicode" charset="0"/>
                <a:cs typeface="Lucida Sans Unicode" charset="0"/>
              </a:rPr>
              <a:t>As a facilitator, the secret of a successful icebreaking session is to keep it simple: Design the session with specific objectives in mind and make sure the session is appropriate and comfortable for everyone involved. </a:t>
            </a: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8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81000" y="533400"/>
            <a:ext cx="8458200" cy="5638800"/>
          </a:xfrm>
          <a:prstGeom prst="rect">
            <a:avLst/>
          </a:prstGeom>
          <a:solidFill>
            <a:srgbClr val="FFFFFF"/>
          </a:solidFill>
          <a:ln w="25560">
            <a:solidFill>
              <a:srgbClr val="3A5F8B"/>
            </a:solidFill>
            <a:round/>
            <a:headEnd/>
            <a:tailEnd/>
          </a:ln>
          <a:effectLst/>
        </p:spPr>
        <p:txBody>
          <a:bodyPr tIns="91440" anchor="ct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dirty="0">
              <a:solidFill>
                <a:srgbClr val="000000"/>
              </a:solidFill>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smtClean="0">
                <a:solidFill>
                  <a:srgbClr val="000000"/>
                </a:solidFill>
                <a:ea typeface="Lucida Sans Unicode" charset="0"/>
                <a:cs typeface="Lucida Sans Unicode" charset="0"/>
              </a:rPr>
              <a:t>.</a:t>
            </a:r>
            <a:endParaRPr lang="en-US" dirty="0">
              <a:solidFill>
                <a:srgbClr val="000000"/>
              </a:solidFill>
              <a:ea typeface="Lucida Sans Unicode" charset="0"/>
              <a:cs typeface="Lucida Sans Unicode" charset="0"/>
            </a:endParaRPr>
          </a:p>
        </p:txBody>
      </p:sp>
      <p:sp>
        <p:nvSpPr>
          <p:cNvPr id="19458" name="Rectangle 2"/>
          <p:cNvSpPr>
            <a:spLocks noGrp="1" noChangeArrowheads="1"/>
          </p:cNvSpPr>
          <p:nvPr>
            <p:ph type="title"/>
          </p:nvPr>
        </p:nvSpPr>
        <p:spPr>
          <a:xfrm>
            <a:off x="457200" y="762000"/>
            <a:ext cx="8229600" cy="12827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u="sng" dirty="0"/>
              <a:t>Resources:</a:t>
            </a:r>
          </a:p>
        </p:txBody>
      </p:sp>
      <p:sp>
        <p:nvSpPr>
          <p:cNvPr id="19459" name="Text Box 3"/>
          <p:cNvSpPr txBox="1">
            <a:spLocks noChangeArrowheads="1"/>
          </p:cNvSpPr>
          <p:nvPr/>
        </p:nvSpPr>
        <p:spPr bwMode="auto">
          <a:xfrm>
            <a:off x="381000" y="1676400"/>
            <a:ext cx="8458200" cy="4495800"/>
          </a:xfrm>
          <a:prstGeom prst="rect">
            <a:avLst/>
          </a:prstGeom>
          <a:solidFill>
            <a:srgbClr val="002060"/>
          </a:solidFill>
          <a:ln w="9525">
            <a:noFill/>
            <a:round/>
            <a:headEnd/>
            <a:tailEnd/>
          </a:ln>
          <a:effectLst/>
        </p:spPr>
        <p:txBody>
          <a:bodyPr tIns="91440"/>
          <a:lstStyle/>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3"/>
              </a:rPr>
              <a:t>http</a:t>
            </a:r>
            <a:r>
              <a:rPr lang="en-US" sz="2000" dirty="0">
                <a:solidFill>
                  <a:schemeClr val="bg1"/>
                </a:solidFill>
                <a:latin typeface="Constantia" charset="0"/>
                <a:ea typeface="Lucida Sans Unicode" charset="0"/>
                <a:cs typeface="Lucida Sans Unicode" charset="0"/>
                <a:hlinkClick r:id="rId3"/>
              </a:rPr>
              <a:t>://</a:t>
            </a:r>
            <a:r>
              <a:rPr lang="en-US" sz="2000" dirty="0" smtClean="0">
                <a:solidFill>
                  <a:schemeClr val="bg1"/>
                </a:solidFill>
                <a:latin typeface="Constantia" charset="0"/>
                <a:ea typeface="Lucida Sans Unicode" charset="0"/>
                <a:cs typeface="Lucida Sans Unicode" charset="0"/>
                <a:hlinkClick r:id="rId3"/>
              </a:rPr>
              <a:t>www.mindtools.com/page8.html</a:t>
            </a:r>
          </a:p>
          <a:p>
            <a:pPr marL="342900"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3"/>
              </a:rPr>
              <a:t>http</a:t>
            </a:r>
            <a:r>
              <a:rPr lang="en-US" sz="2000" dirty="0">
                <a:solidFill>
                  <a:schemeClr val="bg1"/>
                </a:solidFill>
                <a:latin typeface="Constantia" charset="0"/>
                <a:ea typeface="Lucida Sans Unicode" charset="0"/>
                <a:cs typeface="Lucida Sans Unicode" charset="0"/>
                <a:hlinkClick r:id="rId3"/>
              </a:rPr>
              <a:t>://www.mindtools.com/CommSkll/CommunicationIntro.htm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chemeClr val="bg1"/>
                </a:solidFill>
                <a:latin typeface="Constantia" charset="0"/>
                <a:ea typeface="Lucida Sans Unicode" charset="0"/>
                <a:cs typeface="Lucida Sans Unicode" charset="0"/>
                <a:hlinkClick r:id="rId4"/>
              </a:rPr>
              <a:t>http://www.mindtools.com/CommSkll/FirstImpressions.htm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chemeClr val="bg1"/>
                </a:solidFill>
                <a:latin typeface="Constantia" charset="0"/>
                <a:ea typeface="Lucida Sans Unicode" charset="0"/>
                <a:cs typeface="Lucida Sans Unicode" charset="0"/>
                <a:hlinkClick r:id="rId5"/>
              </a:rPr>
              <a:t>http://www.mindtools.com/CommSkll/PublicSpeaking.htm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chemeClr val="bg1"/>
                </a:solidFill>
                <a:latin typeface="Constantia" charset="0"/>
                <a:ea typeface="Lucida Sans Unicode" charset="0"/>
                <a:cs typeface="Lucida Sans Unicode" charset="0"/>
                <a:hlinkClick r:id="rId6"/>
              </a:rPr>
              <a:t>http://www.mindtools.com/CommSkll/SpeakingToAnAudience.htm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chemeClr val="bg1"/>
                </a:solidFill>
                <a:latin typeface="Constantia" charset="0"/>
                <a:ea typeface="Lucida Sans Unicode" charset="0"/>
                <a:cs typeface="Lucida Sans Unicode" charset="0"/>
                <a:hlinkClick r:id="rId7"/>
              </a:rPr>
              <a:t>http://www.mindtools.com/CommSkll/PresentationPlanningChecklist.htm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chemeClr val="bg1"/>
                </a:solidFill>
                <a:latin typeface="Constantia" charset="0"/>
                <a:ea typeface="Lucida Sans Unicode" charset="0"/>
                <a:cs typeface="Lucida Sans Unicode" charset="0"/>
                <a:hlinkClick r:id="rId8"/>
              </a:rPr>
              <a:t>http://www.mindtools.com/pages/article/newTMC_88.htm</a:t>
            </a:r>
          </a:p>
          <a:p>
            <a:pPr marL="342900" indent="-341313" algn="ctr" hangingPunct="1">
              <a:lnSpc>
                <a:spcPct val="100000"/>
              </a:lnSpc>
              <a:spcBef>
                <a:spcPts val="638"/>
              </a:spcBef>
              <a:spcAft>
                <a:spcPts val="1425"/>
              </a:spcAft>
              <a:buSzPct val="45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1200" dirty="0">
              <a:solidFill>
                <a:schemeClr val="bg1"/>
              </a:solidFill>
              <a:latin typeface="Constantia" charset="0"/>
              <a:ea typeface="Lucida Sans Unicode" charset="0"/>
              <a:cs typeface="Lucida Sans Unicode" charset="0"/>
              <a:hlinkClick r:id="rId9"/>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81000" y="533400"/>
            <a:ext cx="8458200" cy="5638800"/>
          </a:xfrm>
          <a:prstGeom prst="rect">
            <a:avLst/>
          </a:prstGeom>
          <a:solidFill>
            <a:srgbClr val="FFFFFF"/>
          </a:solidFill>
          <a:ln w="25560">
            <a:solidFill>
              <a:srgbClr val="3A5F8B"/>
            </a:solidFill>
            <a:round/>
            <a:headEnd/>
            <a:tailEnd/>
          </a:ln>
          <a:effectLst/>
        </p:spPr>
        <p:txBody>
          <a:bodyPr tIns="91440" anchor="ct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dirty="0">
              <a:solidFill>
                <a:srgbClr val="000000"/>
              </a:solidFill>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smtClean="0">
                <a:solidFill>
                  <a:srgbClr val="000000"/>
                </a:solidFill>
                <a:ea typeface="Lucida Sans Unicode" charset="0"/>
                <a:cs typeface="Lucida Sans Unicode" charset="0"/>
              </a:rPr>
              <a:t>.</a:t>
            </a:r>
            <a:endParaRPr lang="en-US" dirty="0">
              <a:solidFill>
                <a:srgbClr val="000000"/>
              </a:solidFill>
              <a:ea typeface="Lucida Sans Unicode" charset="0"/>
              <a:cs typeface="Lucida Sans Unicode" charset="0"/>
            </a:endParaRPr>
          </a:p>
        </p:txBody>
      </p:sp>
      <p:sp>
        <p:nvSpPr>
          <p:cNvPr id="19458" name="Rectangle 2"/>
          <p:cNvSpPr>
            <a:spLocks noGrp="1" noChangeArrowheads="1"/>
          </p:cNvSpPr>
          <p:nvPr>
            <p:ph type="title"/>
          </p:nvPr>
        </p:nvSpPr>
        <p:spPr>
          <a:xfrm>
            <a:off x="457200" y="762000"/>
            <a:ext cx="8229600" cy="12827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u="sng" dirty="0"/>
              <a:t>Resources:</a:t>
            </a:r>
          </a:p>
        </p:txBody>
      </p:sp>
      <p:sp>
        <p:nvSpPr>
          <p:cNvPr id="19459" name="Text Box 3"/>
          <p:cNvSpPr txBox="1">
            <a:spLocks noChangeArrowheads="1"/>
          </p:cNvSpPr>
          <p:nvPr/>
        </p:nvSpPr>
        <p:spPr bwMode="auto">
          <a:xfrm>
            <a:off x="381000" y="1676400"/>
            <a:ext cx="8458200" cy="4495800"/>
          </a:xfrm>
          <a:prstGeom prst="rect">
            <a:avLst/>
          </a:prstGeom>
          <a:solidFill>
            <a:srgbClr val="002060"/>
          </a:solidFill>
          <a:ln w="9525">
            <a:noFill/>
            <a:round/>
            <a:headEnd/>
            <a:tailEnd/>
          </a:ln>
          <a:effectLst/>
        </p:spPr>
        <p:txBody>
          <a:bodyPr tIns="91440"/>
          <a:lstStyle/>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3"/>
              </a:rPr>
              <a:t>http://www.mindtools.com/pages/article/newLDR_76.htm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4"/>
              </a:rPr>
              <a:t>http://stress.about.com/od/relationships/ht/healthycomm.htm</a:t>
            </a: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4"/>
              </a:rPr>
              <a:t>Goldstein </a:t>
            </a:r>
            <a:r>
              <a:rPr lang="en-US" sz="2000" dirty="0" smtClean="0">
                <a:solidFill>
                  <a:schemeClr val="bg1"/>
                </a:solidFill>
                <a:latin typeface="Constantia" charset="0"/>
                <a:ea typeface="Lucida Sans Unicode" charset="0"/>
                <a:cs typeface="Lucida Sans Unicode" charset="0"/>
                <a:hlinkClick r:id="rId4"/>
              </a:rPr>
              <a:t>and Brooks </a:t>
            </a:r>
            <a:r>
              <a:rPr lang="en-US" sz="2000" dirty="0" smtClean="0">
                <a:solidFill>
                  <a:schemeClr val="bg1"/>
                </a:solidFill>
                <a:latin typeface="Constantia" charset="0"/>
                <a:ea typeface="Lucida Sans Unicode" charset="0"/>
                <a:cs typeface="Lucida Sans Unicode" charset="0"/>
                <a:hlinkClick r:id="rId4"/>
              </a:rPr>
              <a:t>“Ten </a:t>
            </a:r>
            <a:r>
              <a:rPr lang="en-US" sz="2000" dirty="0" smtClean="0">
                <a:solidFill>
                  <a:schemeClr val="bg1"/>
                </a:solidFill>
                <a:latin typeface="Constantia" charset="0"/>
                <a:ea typeface="Lucida Sans Unicode" charset="0"/>
                <a:cs typeface="Lucida Sans Unicode" charset="0"/>
                <a:hlinkClick r:id="rId4"/>
              </a:rPr>
              <a:t>Steps to Effective </a:t>
            </a:r>
            <a:r>
              <a:rPr lang="en-US" sz="2000" smtClean="0">
                <a:solidFill>
                  <a:schemeClr val="bg1"/>
                </a:solidFill>
                <a:latin typeface="Constantia" charset="0"/>
                <a:ea typeface="Lucida Sans Unicode" charset="0"/>
                <a:cs typeface="Lucida Sans Unicode" charset="0"/>
                <a:hlinkClick r:id="rId4"/>
              </a:rPr>
              <a:t>Communication</a:t>
            </a:r>
            <a:r>
              <a:rPr lang="en-US" sz="2000" smtClean="0">
                <a:solidFill>
                  <a:schemeClr val="bg1"/>
                </a:solidFill>
                <a:latin typeface="Constantia" charset="0"/>
                <a:ea typeface="Lucida Sans Unicode" charset="0"/>
                <a:cs typeface="Lucida Sans Unicode" charset="0"/>
                <a:hlinkClick r:id="rId4"/>
              </a:rPr>
              <a:t>”</a:t>
            </a:r>
            <a:endParaRPr lang="en-US" sz="2000" dirty="0" smtClean="0">
              <a:solidFill>
                <a:schemeClr val="bg1"/>
              </a:solidFill>
              <a:latin typeface="Constantia" charset="0"/>
              <a:ea typeface="Lucida Sans Unicode" charset="0"/>
              <a:cs typeface="Lucida Sans Unicode" charset="0"/>
              <a:hlinkClick r:id="rId4"/>
            </a:endParaRP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4"/>
              </a:rPr>
              <a:t>Vern </a:t>
            </a:r>
            <a:r>
              <a:rPr lang="en-US" sz="2000" dirty="0" smtClean="0">
                <a:solidFill>
                  <a:schemeClr val="bg1"/>
                </a:solidFill>
                <a:latin typeface="Constantia" charset="0"/>
                <a:ea typeface="Lucida Sans Unicode" charset="0"/>
                <a:cs typeface="Lucida Sans Unicode" charset="0"/>
                <a:hlinkClick r:id="rId4"/>
              </a:rPr>
              <a:t>Jones &amp; Louise Jones “Comprehensive Classroom Management” -9th </a:t>
            </a:r>
            <a:r>
              <a:rPr lang="en-US" sz="2000" dirty="0" smtClean="0">
                <a:solidFill>
                  <a:schemeClr val="bg1"/>
                </a:solidFill>
                <a:latin typeface="Constantia" charset="0"/>
                <a:ea typeface="Lucida Sans Unicode" charset="0"/>
                <a:cs typeface="Lucida Sans Unicode" charset="0"/>
                <a:hlinkClick r:id="rId4"/>
              </a:rPr>
              <a:t>edition</a:t>
            </a:r>
            <a:endParaRPr lang="en-US" sz="2000" dirty="0" smtClean="0">
              <a:solidFill>
                <a:schemeClr val="bg1"/>
              </a:solidFill>
              <a:latin typeface="Constantia" charset="0"/>
              <a:ea typeface="Lucida Sans Unicode" charset="0"/>
              <a:cs typeface="Lucida Sans Unicode" charset="0"/>
              <a:hlinkClick r:id="rId4"/>
            </a:endParaRPr>
          </a:p>
          <a:p>
            <a:pPr marL="342900" indent="-341313" algn="ctr" hangingPunct="1">
              <a:lnSpc>
                <a:spcPct val="100000"/>
              </a:lnSpc>
              <a:spcBef>
                <a:spcPts val="638"/>
              </a:spcBef>
              <a:spcAft>
                <a:spcPts val="1425"/>
              </a:spcAft>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solidFill>
                  <a:schemeClr val="bg1"/>
                </a:solidFill>
                <a:latin typeface="Constantia" charset="0"/>
                <a:ea typeface="Lucida Sans Unicode" charset="0"/>
                <a:cs typeface="Lucida Sans Unicode" charset="0"/>
                <a:hlinkClick r:id="rId4"/>
              </a:rPr>
              <a:t>http://www.mindtools.com/pages/article/newTMC_99.htm</a:t>
            </a:r>
            <a:endParaRPr lang="en-US" sz="1200" dirty="0">
              <a:solidFill>
                <a:schemeClr val="bg1"/>
              </a:solidFill>
              <a:latin typeface="Constantia" charset="0"/>
              <a:ea typeface="Lucida Sans Unicode" charset="0"/>
              <a:cs typeface="Lucida Sans Unicode" charset="0"/>
              <a:hlinkClick r:id="rId4"/>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marL="342900" indent="-341313"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685800" y="914400"/>
            <a:ext cx="7467600" cy="5105400"/>
          </a:xfrm>
          <a:prstGeom prst="rect">
            <a:avLst/>
          </a:prstGeom>
          <a:solidFill>
            <a:srgbClr val="FFFFFF"/>
          </a:solidFill>
          <a:ln w="25560">
            <a:solidFill>
              <a:srgbClr val="3A5F8B"/>
            </a:solidFill>
            <a:round/>
            <a:headEnd/>
            <a:tailEnd/>
          </a:ln>
          <a:effectLst/>
        </p:spPr>
        <p:txBody>
          <a:bodyPr tIns="91440" anchor="ct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US" sz="4000" dirty="0">
                <a:solidFill>
                  <a:srgbClr val="000000"/>
                </a:solidFill>
                <a:latin typeface="+mj-lt"/>
                <a:ea typeface="Lucida Sans Unicode" charset="0"/>
                <a:cs typeface="Lucida Sans Unicode" charset="0"/>
              </a:rPr>
              <a:t>Having good communication skills is at the heart of</a:t>
            </a:r>
          </a:p>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US" sz="4000" dirty="0">
                <a:solidFill>
                  <a:srgbClr val="000000"/>
                </a:solidFill>
                <a:latin typeface="+mj-lt"/>
                <a:ea typeface="Lucida Sans Unicode" charset="0"/>
                <a:cs typeface="Lucida Sans Unicode" charset="0"/>
              </a:rPr>
              <a:t>being an effective </a:t>
            </a:r>
            <a:r>
              <a:rPr lang="en-US" sz="4000" dirty="0" smtClean="0">
                <a:solidFill>
                  <a:srgbClr val="000000"/>
                </a:solidFill>
                <a:latin typeface="+mj-lt"/>
                <a:ea typeface="Lucida Sans Unicode" charset="0"/>
                <a:cs typeface="Lucida Sans Unicode" charset="0"/>
              </a:rPr>
              <a:t>teacher. </a:t>
            </a:r>
            <a:endParaRPr lang="en-US" sz="4000" dirty="0">
              <a:solidFill>
                <a:srgbClr val="000000"/>
              </a:solidFill>
              <a:latin typeface="+mj-lt"/>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 calcmode="lin" valueType="num">
                                      <p:cBhvr>
                                        <p:cTn id="7" dur="5000" fill="hold"/>
                                        <p:tgtEl>
                                          <p:spTgt spid="5121"/>
                                        </p:tgtEl>
                                        <p:attrNameLst>
                                          <p:attrName>ppt_w</p:attrName>
                                        </p:attrNameLst>
                                      </p:cBhvr>
                                      <p:tavLst>
                                        <p:tav tm="0">
                                          <p:val>
                                            <p:strVal val="#ppt_w+.3"/>
                                          </p:val>
                                        </p:tav>
                                        <p:tav tm="100000">
                                          <p:val>
                                            <p:strVal val="#ppt_w"/>
                                          </p:val>
                                        </p:tav>
                                      </p:tavLst>
                                    </p:anim>
                                    <p:anim calcmode="lin" valueType="num">
                                      <p:cBhvr>
                                        <p:cTn id="8" dur="5000" fill="hold"/>
                                        <p:tgtEl>
                                          <p:spTgt spid="5121"/>
                                        </p:tgtEl>
                                        <p:attrNameLst>
                                          <p:attrName>ppt_h</p:attrName>
                                        </p:attrNameLst>
                                      </p:cBhvr>
                                      <p:tavLst>
                                        <p:tav tm="0">
                                          <p:val>
                                            <p:strVal val="#ppt_h"/>
                                          </p:val>
                                        </p:tav>
                                        <p:tav tm="100000">
                                          <p:val>
                                            <p:strVal val="#ppt_h"/>
                                          </p:val>
                                        </p:tav>
                                      </p:tavLst>
                                    </p:anim>
                                    <p:animEffect transition="in" filter="fade">
                                      <p:cBhvr>
                                        <p:cTn id="9" dur="50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838200" y="533400"/>
            <a:ext cx="7620000" cy="5638800"/>
          </a:xfrm>
          <a:prstGeom prst="rect">
            <a:avLst/>
          </a:prstGeom>
          <a:solidFill>
            <a:srgbClr val="FFFFFF"/>
          </a:solidFill>
          <a:ln w="25560">
            <a:solidFill>
              <a:srgbClr val="3A5F8B"/>
            </a:solidFill>
            <a:round/>
            <a:headEnd/>
            <a:tailEnd/>
          </a:ln>
          <a:effectLst/>
        </p:spPr>
        <p:txBody>
          <a:bodyPr tIns="91440" anchor="ct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sz="3200" b="1" u="sng" dirty="0" smtClean="0">
              <a:solidFill>
                <a:srgbClr val="000000"/>
              </a:solidFill>
              <a:latin typeface="+mj-lt"/>
              <a:ea typeface="Lucida Sans Unicode" charset="0"/>
              <a:cs typeface="Lucida Sans Unicode" charset="0"/>
            </a:endParaRPr>
          </a:p>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US" sz="3200" b="1" u="sng" dirty="0" smtClean="0">
                <a:solidFill>
                  <a:srgbClr val="000000"/>
                </a:solidFill>
                <a:latin typeface="+mj-lt"/>
                <a:ea typeface="Lucida Sans Unicode" charset="0"/>
                <a:cs typeface="Lucida Sans Unicode" charset="0"/>
              </a:rPr>
              <a:t>Goldstein </a:t>
            </a:r>
            <a:r>
              <a:rPr lang="en-US" sz="3200" b="1" u="sng" dirty="0">
                <a:solidFill>
                  <a:srgbClr val="000000"/>
                </a:solidFill>
                <a:latin typeface="+mj-lt"/>
                <a:ea typeface="Lucida Sans Unicode" charset="0"/>
                <a:cs typeface="Lucida Sans Unicode" charset="0"/>
              </a:rPr>
              <a:t>and Brooks “</a:t>
            </a:r>
            <a:r>
              <a:rPr lang="en-US" sz="3200" b="1" u="sng" dirty="0" smtClean="0">
                <a:solidFill>
                  <a:srgbClr val="000000"/>
                </a:solidFill>
                <a:latin typeface="+mj-lt"/>
                <a:ea typeface="Lucida Sans Unicode" charset="0"/>
                <a:cs typeface="Lucida Sans Unicode" charset="0"/>
              </a:rPr>
              <a:t>Ten Steps </a:t>
            </a:r>
            <a:r>
              <a:rPr lang="en-US" sz="3200" b="1" u="sng" dirty="0">
                <a:solidFill>
                  <a:srgbClr val="000000"/>
                </a:solidFill>
                <a:latin typeface="+mj-lt"/>
                <a:ea typeface="Lucida Sans Unicode" charset="0"/>
                <a:cs typeface="Lucida Sans Unicode" charset="0"/>
              </a:rPr>
              <a:t>to </a:t>
            </a:r>
            <a:r>
              <a:rPr lang="en-US" sz="3200" b="1" u="sng" dirty="0" smtClean="0">
                <a:solidFill>
                  <a:srgbClr val="000000"/>
                </a:solidFill>
                <a:latin typeface="+mj-lt"/>
                <a:ea typeface="Lucida Sans Unicode" charset="0"/>
                <a:cs typeface="Lucida Sans Unicode" charset="0"/>
              </a:rPr>
              <a:t>Effective Communication”</a:t>
            </a:r>
          </a:p>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sz="2800" b="1" u="sng" dirty="0">
              <a:solidFill>
                <a:srgbClr val="000000"/>
              </a:solidFill>
              <a:latin typeface="+mj-lt"/>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a:solidFill>
                <a:srgbClr val="000000"/>
              </a:solidFill>
              <a:latin typeface="+mj-lt"/>
              <a:ea typeface="Lucida Sans Unicode" charset="0"/>
              <a:cs typeface="Lucida Sans Unicode" charset="0"/>
            </a:endParaRPr>
          </a:p>
          <a:p>
            <a:pPr marL="457200" indent="-457200">
              <a:lnSpc>
                <a:spcPct val="100000"/>
              </a:lnSpc>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solidFill>
                  <a:srgbClr val="000000"/>
                </a:solidFill>
                <a:latin typeface="+mj-lt"/>
                <a:ea typeface="Lucida Sans Unicode" charset="0"/>
                <a:cs typeface="Lucida Sans Unicode" charset="0"/>
              </a:rPr>
              <a:t>Begin </a:t>
            </a:r>
            <a:r>
              <a:rPr lang="en-US" sz="2400" dirty="0">
                <a:solidFill>
                  <a:srgbClr val="000000"/>
                </a:solidFill>
                <a:latin typeface="+mj-lt"/>
                <a:ea typeface="Lucida Sans Unicode" charset="0"/>
                <a:cs typeface="Lucida Sans Unicode" charset="0"/>
              </a:rPr>
              <a:t>on the first day of </a:t>
            </a:r>
            <a:r>
              <a:rPr lang="en-US" sz="2400" dirty="0" smtClean="0">
                <a:solidFill>
                  <a:srgbClr val="000000"/>
                </a:solidFill>
                <a:latin typeface="+mj-lt"/>
                <a:ea typeface="Lucida Sans Unicode" charset="0"/>
                <a:cs typeface="Lucida Sans Unicode" charset="0"/>
              </a:rPr>
              <a:t>school:  set </a:t>
            </a:r>
            <a:r>
              <a:rPr lang="en-US" sz="2400" dirty="0">
                <a:solidFill>
                  <a:srgbClr val="000000"/>
                </a:solidFill>
                <a:latin typeface="+mj-lt"/>
                <a:ea typeface="Lucida Sans Unicode" charset="0"/>
                <a:cs typeface="Lucida Sans Unicode" charset="0"/>
              </a:rPr>
              <a:t>guidelines and opportunities </a:t>
            </a:r>
            <a:r>
              <a:rPr lang="en-US" sz="2400" dirty="0" smtClean="0">
                <a:solidFill>
                  <a:srgbClr val="000000"/>
                </a:solidFill>
                <a:latin typeface="+mj-lt"/>
                <a:ea typeface="Lucida Sans Unicode" charset="0"/>
                <a:cs typeface="Lucida Sans Unicode" charset="0"/>
              </a:rPr>
              <a:t>for students </a:t>
            </a:r>
            <a:r>
              <a:rPr lang="en-US" sz="2400" dirty="0">
                <a:solidFill>
                  <a:srgbClr val="000000"/>
                </a:solidFill>
                <a:latin typeface="+mj-lt"/>
                <a:ea typeface="Lucida Sans Unicode" charset="0"/>
                <a:cs typeface="Lucida Sans Unicode" charset="0"/>
              </a:rPr>
              <a:t>to </a:t>
            </a:r>
            <a:r>
              <a:rPr lang="en-US" sz="2400" dirty="0" smtClean="0">
                <a:solidFill>
                  <a:srgbClr val="000000"/>
                </a:solidFill>
                <a:latin typeface="+mj-lt"/>
                <a:ea typeface="Lucida Sans Unicode" charset="0"/>
                <a:cs typeface="Lucida Sans Unicode" charset="0"/>
              </a:rPr>
              <a:t>communicate</a:t>
            </a:r>
          </a:p>
          <a:p>
            <a:pPr marL="457200" indent="-457200">
              <a:lnSpc>
                <a:spcPct val="100000"/>
              </a:lnSpc>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Lst>
            </a:pPr>
            <a:endParaRPr lang="en-US" sz="2400" dirty="0" smtClean="0">
              <a:solidFill>
                <a:srgbClr val="000000"/>
              </a:solidFill>
              <a:latin typeface="+mj-lt"/>
              <a:ea typeface="Lucida Sans Unicode" charset="0"/>
              <a:cs typeface="Lucida Sans Unicode" charset="0"/>
            </a:endParaRPr>
          </a:p>
          <a:p>
            <a:pPr marL="457200" indent="-457200">
              <a:lnSpc>
                <a:spcPct val="100000"/>
              </a:lnSpc>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solidFill>
                  <a:srgbClr val="000000"/>
                </a:solidFill>
                <a:latin typeface="+mj-lt"/>
                <a:ea typeface="Lucida Sans Unicode" charset="0"/>
                <a:cs typeface="Lucida Sans Unicode" charset="0"/>
              </a:rPr>
              <a:t>Be proactive:  schedule </a:t>
            </a:r>
            <a:r>
              <a:rPr lang="en-US" sz="2400" dirty="0">
                <a:solidFill>
                  <a:srgbClr val="000000"/>
                </a:solidFill>
                <a:latin typeface="+mj-lt"/>
                <a:ea typeface="Lucida Sans Unicode" charset="0"/>
                <a:cs typeface="Lucida Sans Unicode" charset="0"/>
              </a:rPr>
              <a:t>communication time (e.g. </a:t>
            </a:r>
            <a:r>
              <a:rPr lang="en-US" sz="2400" dirty="0" smtClean="0">
                <a:solidFill>
                  <a:srgbClr val="000000"/>
                </a:solidFill>
                <a:latin typeface="+mj-lt"/>
                <a:ea typeface="Lucida Sans Unicode" charset="0"/>
                <a:cs typeface="Lucida Sans Unicode" charset="0"/>
              </a:rPr>
              <a:t>office hours, appointments</a:t>
            </a:r>
            <a:r>
              <a:rPr lang="en-US" sz="2400" dirty="0">
                <a:solidFill>
                  <a:srgbClr val="000000"/>
                </a:solidFill>
                <a:latin typeface="+mj-lt"/>
                <a:ea typeface="Lucida Sans Unicode" charset="0"/>
                <a:cs typeface="Lucida Sans Unicode" charset="0"/>
              </a:rPr>
              <a:t>’ etc</a:t>
            </a:r>
            <a:r>
              <a:rPr lang="en-US" sz="2400" dirty="0" smtClean="0">
                <a:solidFill>
                  <a:srgbClr val="000000"/>
                </a:solidFill>
                <a:latin typeface="+mj-lt"/>
                <a:ea typeface="Lucida Sans Unicode" charset="0"/>
                <a:cs typeface="Lucida Sans Unicode" charset="0"/>
              </a:rPr>
              <a:t>.).</a:t>
            </a:r>
          </a:p>
          <a:p>
            <a:pPr marL="457200" indent="-457200">
              <a:lnSpc>
                <a:spcPct val="100000"/>
              </a:lnSpc>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Lst>
            </a:pPr>
            <a:endParaRPr lang="en-US" sz="2400" dirty="0">
              <a:solidFill>
                <a:srgbClr val="000000"/>
              </a:solidFill>
              <a:latin typeface="+mj-lt"/>
              <a:ea typeface="Lucida Sans Unicode" charset="0"/>
              <a:cs typeface="Lucida Sans Unicode" charset="0"/>
            </a:endParaRPr>
          </a:p>
          <a:p>
            <a:pPr marL="457200" indent="-457200">
              <a:lnSpc>
                <a:spcPct val="100000"/>
              </a:lnSpc>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solidFill>
                  <a:srgbClr val="000000"/>
                </a:solidFill>
                <a:latin typeface="+mj-lt"/>
                <a:ea typeface="Lucida Sans Unicode" charset="0"/>
                <a:cs typeface="Lucida Sans Unicode" charset="0"/>
              </a:rPr>
              <a:t>Become </a:t>
            </a:r>
            <a:r>
              <a:rPr lang="en-US" sz="2400" dirty="0">
                <a:solidFill>
                  <a:srgbClr val="000000"/>
                </a:solidFill>
                <a:latin typeface="+mj-lt"/>
                <a:ea typeface="Lucida Sans Unicode" charset="0"/>
                <a:cs typeface="Lucida Sans Unicode" charset="0"/>
              </a:rPr>
              <a:t>an active </a:t>
            </a:r>
            <a:r>
              <a:rPr lang="en-US" sz="2400" dirty="0" smtClean="0">
                <a:solidFill>
                  <a:srgbClr val="000000"/>
                </a:solidFill>
                <a:latin typeface="+mj-lt"/>
                <a:ea typeface="Lucida Sans Unicode" charset="0"/>
                <a:cs typeface="Lucida Sans Unicode" charset="0"/>
              </a:rPr>
              <a:t>listener:  understand </a:t>
            </a:r>
            <a:r>
              <a:rPr lang="en-US" sz="2400" dirty="0">
                <a:solidFill>
                  <a:srgbClr val="000000"/>
                </a:solidFill>
                <a:latin typeface="+mj-lt"/>
                <a:ea typeface="Lucida Sans Unicode" charset="0"/>
                <a:cs typeface="Lucida Sans Unicode" charset="0"/>
              </a:rPr>
              <a:t>the verbal/non-verbal </a:t>
            </a:r>
            <a:r>
              <a:rPr lang="en-US" sz="2400" dirty="0" smtClean="0">
                <a:solidFill>
                  <a:srgbClr val="000000"/>
                </a:solidFill>
                <a:latin typeface="+mj-lt"/>
                <a:ea typeface="Lucida Sans Unicode" charset="0"/>
                <a:cs typeface="Lucida Sans Unicode" charset="0"/>
              </a:rPr>
              <a:t>messages conveyed </a:t>
            </a:r>
            <a:r>
              <a:rPr lang="en-US" sz="2400" dirty="0">
                <a:solidFill>
                  <a:srgbClr val="000000"/>
                </a:solidFill>
                <a:latin typeface="+mj-lt"/>
                <a:ea typeface="Lucida Sans Unicode" charset="0"/>
                <a:cs typeface="Lucida Sans Unicode" charset="0"/>
              </a:rPr>
              <a:t>by </a:t>
            </a:r>
            <a:r>
              <a:rPr lang="en-US" sz="2400" dirty="0" smtClean="0">
                <a:solidFill>
                  <a:srgbClr val="000000"/>
                </a:solidFill>
                <a:latin typeface="+mj-lt"/>
                <a:ea typeface="Lucida Sans Unicode" charset="0"/>
                <a:cs typeface="Lucida Sans Unicode" charset="0"/>
              </a:rPr>
              <a:t>your </a:t>
            </a:r>
            <a:r>
              <a:rPr lang="en-US" sz="2400" dirty="0">
                <a:solidFill>
                  <a:srgbClr val="000000"/>
                </a:solidFill>
                <a:latin typeface="+mj-lt"/>
                <a:ea typeface="Lucida Sans Unicode" charset="0"/>
                <a:cs typeface="Lucida Sans Unicode" charset="0"/>
              </a:rPr>
              <a:t>students</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a:solidFill>
                <a:srgbClr val="000000"/>
              </a:solidFill>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a:solidFill>
                <a:srgbClr val="000000"/>
              </a:solidFill>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a:solidFill>
                <a:srgbClr val="000000"/>
              </a:solidFill>
              <a:ea typeface="Lucida Sans Unicode" charset="0"/>
              <a:cs typeface="Lucida Sans Unicode" charset="0"/>
            </a:endParaRPr>
          </a:p>
        </p:txBody>
      </p:sp>
      <p:sp>
        <p:nvSpPr>
          <p:cNvPr id="6146" name="Rectangle 2"/>
          <p:cNvSpPr>
            <a:spLocks noChangeArrowheads="1"/>
          </p:cNvSpPr>
          <p:nvPr/>
        </p:nvSpPr>
        <p:spPr bwMode="auto">
          <a:xfrm>
            <a:off x="1371600" y="3886200"/>
            <a:ext cx="6400800" cy="1752600"/>
          </a:xfrm>
          <a:prstGeom prst="rect">
            <a:avLst/>
          </a:prstGeom>
          <a:noFill/>
          <a:ln w="9525">
            <a:noFill/>
            <a:round/>
            <a:headEnd/>
            <a:tailEnd/>
          </a:ln>
          <a:effectLst/>
        </p:spPr>
        <p:txBody>
          <a:bodyPr wrap="none" anchor="ctr"/>
          <a:lstStyle/>
          <a:p>
            <a:endParaRPr lang="en-US"/>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838200" y="1066800"/>
            <a:ext cx="7620000" cy="5105400"/>
          </a:xfrm>
          <a:prstGeom prst="rect">
            <a:avLst/>
          </a:prstGeom>
          <a:solidFill>
            <a:srgbClr val="FFFFFF"/>
          </a:solidFill>
          <a:ln w="25560">
            <a:solidFill>
              <a:srgbClr val="3A5F8B"/>
            </a:solidFill>
            <a:round/>
            <a:headEnd/>
            <a:tailEnd/>
          </a:ln>
          <a:effectLst/>
        </p:spPr>
        <p:txBody>
          <a:bodyPr tIns="91440" anchor="ctr"/>
          <a:lstStyle/>
          <a:p>
            <a:pPr marL="457200" lvl="0" indent="-457200">
              <a:lnSpc>
                <a:spcPct val="100000"/>
              </a:lnSpc>
              <a:buFont typeface="+mj-lt"/>
              <a:buAutoNum type="arabicPeriod" startAt="4"/>
              <a:tabLst>
                <a:tab pos="723900" algn="l"/>
                <a:tab pos="1447800" algn="l"/>
                <a:tab pos="2171700" algn="l"/>
                <a:tab pos="2895600" algn="l"/>
                <a:tab pos="3619500" algn="l"/>
                <a:tab pos="4343400" algn="l"/>
                <a:tab pos="5067300" algn="l"/>
                <a:tab pos="5791200" algn="l"/>
                <a:tab pos="6515100" algn="l"/>
                <a:tab pos="7239000" algn="l"/>
              </a:tabLst>
            </a:pPr>
            <a:endParaRPr lang="en-US" sz="2400" dirty="0" smtClean="0">
              <a:solidFill>
                <a:srgbClr val="000000"/>
              </a:solidFill>
              <a:latin typeface="+mj-lt"/>
              <a:ea typeface="Lucida Sans Unicode" charset="0"/>
              <a:cs typeface="Lucida Sans Unicode" charset="0"/>
            </a:endParaRPr>
          </a:p>
          <a:p>
            <a:pPr marL="457200" lvl="0" indent="-457200">
              <a:lnSpc>
                <a:spcPct val="100000"/>
              </a:lnSpc>
              <a:buFont typeface="+mj-lt"/>
              <a:buAutoNum type="arabicPeriod" startAt="4"/>
              <a:tabLst>
                <a:tab pos="723900" algn="l"/>
                <a:tab pos="1447800" algn="l"/>
                <a:tab pos="2171700" algn="l"/>
                <a:tab pos="2895600" algn="l"/>
                <a:tab pos="3619500" algn="l"/>
                <a:tab pos="4343400" algn="l"/>
                <a:tab pos="5067300" algn="l"/>
                <a:tab pos="5791200" algn="l"/>
                <a:tab pos="6515100" algn="l"/>
                <a:tab pos="7239000" algn="l"/>
              </a:tabLst>
            </a:pPr>
            <a:endParaRPr lang="en-US" sz="2400" dirty="0" smtClean="0">
              <a:solidFill>
                <a:srgbClr val="000000"/>
              </a:solidFill>
              <a:latin typeface="+mj-lt"/>
              <a:ea typeface="Lucida Sans Unicode" charset="0"/>
              <a:cs typeface="Lucida Sans Unicode" charset="0"/>
            </a:endParaRPr>
          </a:p>
          <a:p>
            <a:pPr marL="457200" lvl="0" indent="-457200">
              <a:lnSpc>
                <a:spcPct val="100000"/>
              </a:lnSpc>
              <a:buFont typeface="+mj-lt"/>
              <a:buAutoNum type="arabicPeriod" startAt="4"/>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solidFill>
                  <a:srgbClr val="000000"/>
                </a:solidFill>
                <a:latin typeface="+mj-lt"/>
                <a:ea typeface="Lucida Sans Unicode" charset="0"/>
                <a:cs typeface="Lucida Sans Unicode" charset="0"/>
              </a:rPr>
              <a:t>Make sure you say, “I heard you”:  validate what students’ say and confirm they have been heard</a:t>
            </a:r>
          </a:p>
          <a:p>
            <a:pPr marL="457200" lvl="0" indent="-457200">
              <a:lnSpc>
                <a:spcPct val="100000"/>
              </a:lnSpc>
              <a:buFont typeface="+mj-lt"/>
              <a:buAutoNum type="arabicPeriod" startAt="4"/>
              <a:tabLst>
                <a:tab pos="723900" algn="l"/>
                <a:tab pos="1447800" algn="l"/>
                <a:tab pos="2171700" algn="l"/>
                <a:tab pos="2895600" algn="l"/>
                <a:tab pos="3619500" algn="l"/>
                <a:tab pos="4343400" algn="l"/>
                <a:tab pos="5067300" algn="l"/>
                <a:tab pos="5791200" algn="l"/>
                <a:tab pos="6515100" algn="l"/>
                <a:tab pos="7239000" algn="l"/>
              </a:tabLst>
            </a:pPr>
            <a:endParaRPr lang="en-US" sz="2400" dirty="0" smtClean="0">
              <a:solidFill>
                <a:srgbClr val="000000"/>
              </a:solidFill>
              <a:latin typeface="+mj-lt"/>
              <a:ea typeface="Lucida Sans Unicode" charset="0"/>
              <a:cs typeface="Lucida Sans Unicode" charset="0"/>
            </a:endParaRPr>
          </a:p>
          <a:p>
            <a:pPr marL="457200" lvl="0" indent="-457200">
              <a:lnSpc>
                <a:spcPct val="100000"/>
              </a:lnSpc>
              <a:buFont typeface="+mj-lt"/>
              <a:buAutoNum type="arabicPeriod" startAt="5"/>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solidFill>
                  <a:srgbClr val="000000"/>
                </a:solidFill>
                <a:latin typeface="+mj-lt"/>
                <a:ea typeface="Lucida Sans Unicode" charset="0"/>
                <a:cs typeface="Lucida Sans Unicode" charset="0"/>
              </a:rPr>
              <a:t>Do unto others:  be empathic and engage in discussions with students</a:t>
            </a:r>
          </a:p>
          <a:p>
            <a:pPr marL="457200" lvl="0" indent="-457200">
              <a:lnSpc>
                <a:spcPct val="100000"/>
              </a:lnSpc>
              <a:buFont typeface="+mj-lt"/>
              <a:buAutoNum type="arabicPeriod" startAt="5"/>
              <a:tabLst>
                <a:tab pos="723900" algn="l"/>
                <a:tab pos="1447800" algn="l"/>
                <a:tab pos="2171700" algn="l"/>
                <a:tab pos="2895600" algn="l"/>
                <a:tab pos="3619500" algn="l"/>
                <a:tab pos="4343400" algn="l"/>
                <a:tab pos="5067300" algn="l"/>
                <a:tab pos="5791200" algn="l"/>
                <a:tab pos="6515100" algn="l"/>
                <a:tab pos="7239000" algn="l"/>
              </a:tabLst>
            </a:pPr>
            <a:endParaRPr lang="en-US" sz="2400" dirty="0" smtClean="0">
              <a:solidFill>
                <a:srgbClr val="000000"/>
              </a:solidFill>
              <a:latin typeface="+mj-lt"/>
              <a:ea typeface="Lucida Sans Unicode" charset="0"/>
              <a:cs typeface="Lucida Sans Unicode" charset="0"/>
            </a:endParaRPr>
          </a:p>
          <a:p>
            <a:pPr marL="457200" indent="-457200">
              <a:lnSpc>
                <a:spcPct val="100000"/>
              </a:lnSpc>
              <a:buFont typeface="+mj-lt"/>
              <a:buAutoNum type="arabicPeriod" startAt="5"/>
              <a:tabLst>
                <a:tab pos="723900" algn="l"/>
                <a:tab pos="1447800" algn="l"/>
                <a:tab pos="2171700" algn="l"/>
                <a:tab pos="2895600" algn="l"/>
                <a:tab pos="3619500" algn="l"/>
                <a:tab pos="4343400" algn="l"/>
                <a:tab pos="5067300" algn="l"/>
                <a:tab pos="5791200" algn="l"/>
                <a:tab pos="6515100" algn="l"/>
                <a:tab pos="7239000" algn="l"/>
              </a:tabLst>
            </a:pPr>
            <a:r>
              <a:rPr lang="en-US" sz="2400" dirty="0" smtClean="0">
                <a:latin typeface="+mj-lt"/>
                <a:ea typeface="Lucida Sans Unicode" charset="0"/>
                <a:cs typeface="Lucida Sans Unicode" charset="0"/>
              </a:rPr>
              <a:t>Use non-judgmental and non-accusatory communication:  minimize accusatory messages like “Try harder” and “You could do better if you wanted to”</a:t>
            </a:r>
            <a:endParaRPr lang="en-US" sz="2400" dirty="0">
              <a:latin typeface="+mj-lt"/>
              <a:ea typeface="Lucida Sans Unicode" charset="0"/>
              <a:cs typeface="Lucida Sans Unicode" charset="0"/>
            </a:endParaRPr>
          </a:p>
          <a:p>
            <a:pPr marL="1200150" lvl="1" indent="-457200">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Lst>
            </a:pPr>
            <a:r>
              <a:rPr lang="en-US" sz="2400" dirty="0">
                <a:latin typeface="+mj-lt"/>
                <a:ea typeface="Lucida Sans Unicode" charset="0"/>
                <a:cs typeface="Lucida Sans Unicode" charset="0"/>
              </a:rPr>
              <a:t>C</a:t>
            </a:r>
            <a:r>
              <a:rPr lang="en-US" sz="2400" dirty="0" smtClean="0">
                <a:latin typeface="+mj-lt"/>
                <a:ea typeface="Lucida Sans Unicode" charset="0"/>
                <a:cs typeface="Lucida Sans Unicode" charset="0"/>
              </a:rPr>
              <a:t>hoose an alternative to possibly judgmental comments</a:t>
            </a:r>
            <a:endParaRPr lang="en-US" sz="2400" dirty="0" smtClean="0">
              <a:solidFill>
                <a:srgbClr val="000000"/>
              </a:solidFill>
              <a:latin typeface="+mj-lt"/>
              <a:ea typeface="Lucida Sans Unicode" charset="0"/>
              <a:cs typeface="Lucida Sans Unicode" charset="0"/>
            </a:endParaRPr>
          </a:p>
          <a:p>
            <a:pPr lvl="0">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smtClean="0">
              <a:solidFill>
                <a:srgbClr val="000000"/>
              </a:solidFill>
              <a:ea typeface="Lucida Sans Unicode" charset="0"/>
              <a:cs typeface="Lucida Sans Unicode" charset="0"/>
            </a:endParaRPr>
          </a:p>
          <a:p>
            <a:pPr lvl="0">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smtClean="0">
              <a:solidFill>
                <a:srgbClr val="000000"/>
              </a:solidFill>
              <a:ea typeface="Lucida Sans Unicode" charset="0"/>
              <a:cs typeface="Lucida Sans Unicode" charset="0"/>
            </a:endParaRPr>
          </a:p>
          <a:p>
            <a:pPr lvl="0">
              <a:lnSpc>
                <a:spcPct val="100000"/>
              </a:lnSpc>
              <a:tabLst>
                <a:tab pos="723900" algn="l"/>
                <a:tab pos="1447800" algn="l"/>
                <a:tab pos="2171700" algn="l"/>
                <a:tab pos="2895600" algn="l"/>
                <a:tab pos="3619500" algn="l"/>
                <a:tab pos="4343400" algn="l"/>
                <a:tab pos="5067300" algn="l"/>
                <a:tab pos="5791200" algn="l"/>
                <a:tab pos="6515100" algn="l"/>
                <a:tab pos="7239000" algn="l"/>
              </a:tabLst>
            </a:pPr>
            <a:endParaRPr lang="en-US" dirty="0">
              <a:solidFill>
                <a:srgbClr val="000000"/>
              </a:solidFill>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838200" y="914400"/>
            <a:ext cx="7467600" cy="51054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7171" name="Rectangle 3"/>
          <p:cNvSpPr>
            <a:spLocks noChangeArrowheads="1"/>
          </p:cNvSpPr>
          <p:nvPr/>
        </p:nvSpPr>
        <p:spPr bwMode="auto">
          <a:xfrm>
            <a:off x="1371600" y="3886200"/>
            <a:ext cx="6400800" cy="1752600"/>
          </a:xfrm>
          <a:prstGeom prst="rect">
            <a:avLst/>
          </a:prstGeom>
          <a:noFill/>
          <a:ln w="9525">
            <a:noFill/>
            <a:round/>
            <a:headEnd/>
            <a:tailEnd/>
          </a:ln>
          <a:effectLst/>
        </p:spPr>
        <p:txBody>
          <a:bodyPr wrap="none" anchor="ctr"/>
          <a:lstStyle/>
          <a:p>
            <a:endParaRPr lang="en-US"/>
          </a:p>
        </p:txBody>
      </p:sp>
      <p:sp>
        <p:nvSpPr>
          <p:cNvPr id="6" name="TextBox 5"/>
          <p:cNvSpPr txBox="1"/>
          <p:nvPr/>
        </p:nvSpPr>
        <p:spPr>
          <a:xfrm>
            <a:off x="914400" y="1295400"/>
            <a:ext cx="7391400" cy="3183757"/>
          </a:xfrm>
          <a:prstGeom prst="rect">
            <a:avLst/>
          </a:prstGeom>
          <a:noFill/>
        </p:spPr>
        <p:txBody>
          <a:bodyPr wrap="square" rtlCol="0">
            <a:spAutoFit/>
          </a:bodyPr>
          <a:lstStyle/>
          <a:p>
            <a:pPr marL="457200" indent="-457200">
              <a:buFont typeface="+mj-lt"/>
              <a:buAutoNum type="arabicPeriod" startAt="7"/>
            </a:pPr>
            <a:r>
              <a:rPr lang="en-US" sz="2400" dirty="0" smtClean="0">
                <a:latin typeface="+mj-lt"/>
                <a:ea typeface="Lucida Sans Unicode" charset="0"/>
                <a:cs typeface="Lucida Sans Unicode" charset="0"/>
              </a:rPr>
              <a:t>Communicate clearly and briefly:  keep it short, simple and focused</a:t>
            </a:r>
          </a:p>
          <a:p>
            <a:pPr marL="457200" indent="-457200">
              <a:buFont typeface="+mj-lt"/>
              <a:buAutoNum type="arabicPeriod" startAt="7"/>
            </a:pPr>
            <a:endParaRPr lang="en-US" sz="2400" dirty="0" smtClean="0">
              <a:latin typeface="+mj-lt"/>
              <a:ea typeface="Lucida Sans Unicode" charset="0"/>
              <a:cs typeface="Lucida Sans Unicode" charset="0"/>
            </a:endParaRPr>
          </a:p>
          <a:p>
            <a:pPr marL="457200" indent="-457200">
              <a:buFont typeface="+mj-lt"/>
              <a:buAutoNum type="arabicPeriod" startAt="7"/>
            </a:pPr>
            <a:r>
              <a:rPr lang="en-US" sz="2400" dirty="0" smtClean="0">
                <a:latin typeface="+mj-lt"/>
                <a:ea typeface="Lucida Sans Unicode" charset="0"/>
                <a:cs typeface="Lucida Sans Unicode" charset="0"/>
              </a:rPr>
              <a:t>Serve as a model of honesty and dignity</a:t>
            </a:r>
          </a:p>
          <a:p>
            <a:pPr marL="457200" indent="-457200">
              <a:buFont typeface="+mj-lt"/>
              <a:buAutoNum type="arabicPeriod" startAt="7"/>
            </a:pPr>
            <a:endParaRPr lang="en-US" sz="2400" dirty="0">
              <a:latin typeface="+mj-lt"/>
              <a:ea typeface="Lucida Sans Unicode" charset="0"/>
              <a:cs typeface="Lucida Sans Unicode" charset="0"/>
            </a:endParaRPr>
          </a:p>
          <a:p>
            <a:pPr marL="457200" indent="-457200">
              <a:buFont typeface="+mj-lt"/>
              <a:buAutoNum type="arabicPeriod" startAt="7"/>
            </a:pPr>
            <a:r>
              <a:rPr lang="en-US" sz="2400" dirty="0" smtClean="0">
                <a:latin typeface="+mj-lt"/>
                <a:ea typeface="Lucida Sans Unicode" charset="0"/>
                <a:cs typeface="Lucida Sans Unicode" charset="0"/>
              </a:rPr>
              <a:t>Accept repetition </a:t>
            </a:r>
          </a:p>
          <a:p>
            <a:pPr marL="457200" indent="-457200">
              <a:buFont typeface="+mj-lt"/>
              <a:buAutoNum type="arabicPeriod" startAt="7"/>
            </a:pPr>
            <a:endParaRPr lang="en-US" sz="2400" dirty="0">
              <a:latin typeface="+mj-lt"/>
              <a:ea typeface="Lucida Sans Unicode" charset="0"/>
              <a:cs typeface="Lucida Sans Unicode" charset="0"/>
            </a:endParaRPr>
          </a:p>
          <a:p>
            <a:pPr marL="457200" indent="-457200">
              <a:buFont typeface="+mj-lt"/>
              <a:buAutoNum type="arabicPeriod" startAt="7"/>
            </a:pPr>
            <a:r>
              <a:rPr lang="en-US" sz="2400" dirty="0" smtClean="0">
                <a:latin typeface="+mj-lt"/>
                <a:ea typeface="Lucida Sans Unicode" charset="0"/>
                <a:cs typeface="Lucida Sans Unicode" charset="0"/>
              </a:rPr>
              <a:t>Make humor an integral part of your Communication</a:t>
            </a:r>
            <a:endParaRPr lang="en-US" sz="2400"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81000" y="381000"/>
            <a:ext cx="8458200" cy="6019800"/>
          </a:xfrm>
          <a:prstGeom prst="rect">
            <a:avLst/>
          </a:prstGeom>
          <a:solidFill>
            <a:srgbClr val="FFFFFF"/>
          </a:solidFill>
          <a:ln w="25560">
            <a:solidFill>
              <a:srgbClr val="3A5F8B"/>
            </a:solidFill>
            <a:round/>
            <a:headEnd/>
            <a:tailEnd/>
          </a:ln>
          <a:effectLst/>
        </p:spPr>
        <p:txBody>
          <a:bodyPr tIns="91440" anchor="ct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dirty="0">
              <a:solidFill>
                <a:srgbClr val="000000"/>
              </a:solidFill>
              <a:ea typeface="Lucida Sans Unicode" charset="0"/>
              <a:cs typeface="Lucida Sans Unicode" charset="0"/>
            </a:endParaRPr>
          </a:p>
        </p:txBody>
      </p:sp>
      <p:sp>
        <p:nvSpPr>
          <p:cNvPr id="8194" name="Rectangle 2"/>
          <p:cNvSpPr>
            <a:spLocks noGrp="1" noChangeArrowheads="1"/>
          </p:cNvSpPr>
          <p:nvPr>
            <p:ph type="title"/>
          </p:nvPr>
        </p:nvSpPr>
        <p:spPr>
          <a:xfrm>
            <a:off x="457200" y="457200"/>
            <a:ext cx="8229600" cy="1477963"/>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b="1" u="sng" dirty="0"/>
              <a:t>Identifying and Defining Good Communication</a:t>
            </a:r>
          </a:p>
        </p:txBody>
      </p:sp>
      <p:sp>
        <p:nvSpPr>
          <p:cNvPr id="8195" name="Text Box 3"/>
          <p:cNvSpPr txBox="1">
            <a:spLocks noChangeArrowheads="1"/>
          </p:cNvSpPr>
          <p:nvPr/>
        </p:nvSpPr>
        <p:spPr bwMode="auto">
          <a:xfrm>
            <a:off x="457200" y="1600200"/>
            <a:ext cx="8229600" cy="4525963"/>
          </a:xfrm>
          <a:prstGeom prst="rect">
            <a:avLst/>
          </a:prstGeom>
          <a:noFill/>
          <a:ln w="9525">
            <a:noFill/>
            <a:round/>
            <a:headEnd/>
            <a:tailEnd/>
          </a:ln>
          <a:effectLst/>
        </p:spPr>
        <p:txBody>
          <a:bodyPr wrap="none" anchor="ctr"/>
          <a:lstStyle/>
          <a:p>
            <a:endParaRPr lang="en-US"/>
          </a:p>
        </p:txBody>
      </p:sp>
      <p:sp>
        <p:nvSpPr>
          <p:cNvPr id="5" name="TextBox 4"/>
          <p:cNvSpPr txBox="1"/>
          <p:nvPr/>
        </p:nvSpPr>
        <p:spPr>
          <a:xfrm>
            <a:off x="685800" y="1981200"/>
            <a:ext cx="8077200" cy="4154984"/>
          </a:xfrm>
          <a:prstGeom prst="rect">
            <a:avLst/>
          </a:prstGeom>
          <a:noFill/>
        </p:spPr>
        <p:txBody>
          <a:bodyPr wrap="square" rtlCol="0">
            <a:spAutoFit/>
          </a:bodyPr>
          <a:lstStyle/>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   Plan </a:t>
            </a:r>
            <a:r>
              <a:rPr lang="en-US" sz="2400" dirty="0">
                <a:solidFill>
                  <a:srgbClr val="000000"/>
                </a:solidFill>
                <a:latin typeface="+mj-lt"/>
                <a:ea typeface="Lucida Sans Unicode" charset="0"/>
                <a:cs typeface="Lucida Sans Unicode" charset="0"/>
              </a:rPr>
              <a:t>Your </a:t>
            </a:r>
            <a:r>
              <a:rPr lang="en-US" sz="2400" dirty="0" smtClean="0">
                <a:solidFill>
                  <a:srgbClr val="000000"/>
                </a:solidFill>
                <a:latin typeface="+mj-lt"/>
                <a:ea typeface="Lucida Sans Unicode" charset="0"/>
                <a:cs typeface="Lucida Sans Unicode" charset="0"/>
              </a:rPr>
              <a:t>Message:  figure </a:t>
            </a:r>
            <a:r>
              <a:rPr lang="en-US" sz="2400" dirty="0">
                <a:solidFill>
                  <a:srgbClr val="000000"/>
                </a:solidFill>
                <a:latin typeface="+mj-lt"/>
                <a:ea typeface="Lucida Sans Unicode" charset="0"/>
                <a:cs typeface="Lucida Sans Unicode" charset="0"/>
              </a:rPr>
              <a:t>out what you want to say and </a:t>
            </a:r>
            <a:r>
              <a:rPr lang="en-US" sz="2400" dirty="0" smtClean="0">
                <a:solidFill>
                  <a:srgbClr val="000000"/>
                </a:solidFill>
                <a:latin typeface="+mj-lt"/>
                <a:ea typeface="Lucida Sans Unicode" charset="0"/>
                <a:cs typeface="Lucida Sans Unicode" charset="0"/>
              </a:rPr>
              <a:t>                                                 why</a:t>
            </a: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   Understand Your </a:t>
            </a:r>
            <a:r>
              <a:rPr lang="en-US" sz="2400" dirty="0">
                <a:solidFill>
                  <a:srgbClr val="000000"/>
                </a:solidFill>
                <a:latin typeface="+mj-lt"/>
                <a:ea typeface="Lucida Sans Unicode" charset="0"/>
                <a:cs typeface="Lucida Sans Unicode" charset="0"/>
              </a:rPr>
              <a:t>O</a:t>
            </a:r>
            <a:r>
              <a:rPr lang="en-US" sz="2400" dirty="0" smtClean="0">
                <a:solidFill>
                  <a:srgbClr val="000000"/>
                </a:solidFill>
                <a:latin typeface="+mj-lt"/>
                <a:ea typeface="Lucida Sans Unicode" charset="0"/>
                <a:cs typeface="Lucida Sans Unicode" charset="0"/>
              </a:rPr>
              <a:t>bjective</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   Who </a:t>
            </a:r>
            <a:r>
              <a:rPr lang="en-US" sz="2400" dirty="0">
                <a:solidFill>
                  <a:srgbClr val="000000"/>
                </a:solidFill>
                <a:latin typeface="+mj-lt"/>
                <a:ea typeface="Lucida Sans Unicode" charset="0"/>
                <a:cs typeface="Lucida Sans Unicode" charset="0"/>
              </a:rPr>
              <a:t>is </a:t>
            </a:r>
            <a:r>
              <a:rPr lang="en-US" sz="2400" dirty="0" smtClean="0">
                <a:solidFill>
                  <a:srgbClr val="000000"/>
                </a:solidFill>
                <a:latin typeface="+mj-lt"/>
                <a:ea typeface="Lucida Sans Unicode" charset="0"/>
                <a:cs typeface="Lucida Sans Unicode" charset="0"/>
              </a:rPr>
              <a:t>Your </a:t>
            </a:r>
            <a:r>
              <a:rPr lang="en-US" sz="2400" dirty="0">
                <a:solidFill>
                  <a:srgbClr val="000000"/>
                </a:solidFill>
                <a:latin typeface="+mj-lt"/>
                <a:ea typeface="Lucida Sans Unicode" charset="0"/>
                <a:cs typeface="Lucida Sans Unicode" charset="0"/>
              </a:rPr>
              <a:t>A</a:t>
            </a:r>
            <a:r>
              <a:rPr lang="en-US" sz="2400" dirty="0" smtClean="0">
                <a:solidFill>
                  <a:srgbClr val="000000"/>
                </a:solidFill>
                <a:latin typeface="+mj-lt"/>
                <a:ea typeface="Lucida Sans Unicode" charset="0"/>
                <a:cs typeface="Lucida Sans Unicode" charset="0"/>
              </a:rPr>
              <a:t>udience?</a:t>
            </a:r>
          </a:p>
          <a:p>
            <a:pPr lvl="1">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Use </a:t>
            </a:r>
            <a:r>
              <a:rPr lang="en-US" sz="2400" dirty="0">
                <a:solidFill>
                  <a:srgbClr val="000000"/>
                </a:solidFill>
                <a:latin typeface="+mj-lt"/>
                <a:ea typeface="Lucida Sans Unicode" charset="0"/>
                <a:cs typeface="Lucida Sans Unicode" charset="0"/>
              </a:rPr>
              <a:t>KISS ( “Keep It Simple and </a:t>
            </a:r>
            <a:r>
              <a:rPr lang="en-US" sz="2400" dirty="0" smtClean="0">
                <a:solidFill>
                  <a:srgbClr val="000000"/>
                </a:solidFill>
                <a:latin typeface="+mj-lt"/>
                <a:ea typeface="Lucida Sans Unicode" charset="0"/>
                <a:cs typeface="Lucida Sans Unicode" charset="0"/>
              </a:rPr>
              <a:t>Straightforward”) principle</a:t>
            </a:r>
          </a:p>
          <a:p>
            <a:pPr lvl="1">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mj-lt"/>
                <a:ea typeface="Lucida Sans Unicode" charset="0"/>
                <a:cs typeface="Lucida Sans Unicode" charset="0"/>
              </a:rPr>
              <a:t> </a:t>
            </a:r>
            <a:r>
              <a:rPr lang="en-US" sz="2400" dirty="0" smtClean="0">
                <a:solidFill>
                  <a:srgbClr val="000000"/>
                </a:solidFill>
                <a:latin typeface="+mj-lt"/>
                <a:ea typeface="Lucida Sans Unicode" charset="0"/>
                <a:cs typeface="Lucida Sans Unicode" charset="0"/>
              </a:rPr>
              <a:t>  Encoding- </a:t>
            </a:r>
            <a:r>
              <a:rPr lang="en-US" sz="2400" dirty="0">
                <a:solidFill>
                  <a:srgbClr val="000000"/>
                </a:solidFill>
                <a:latin typeface="+mj-lt"/>
                <a:ea typeface="Lucida Sans Unicode" charset="0"/>
                <a:cs typeface="Lucida Sans Unicode" charset="0"/>
              </a:rPr>
              <a:t>Create a Clear, </a:t>
            </a:r>
            <a:r>
              <a:rPr lang="en-US" sz="2400" dirty="0" smtClean="0">
                <a:solidFill>
                  <a:srgbClr val="000000"/>
                </a:solidFill>
                <a:latin typeface="+mj-lt"/>
                <a:ea typeface="Lucida Sans Unicode" charset="0"/>
                <a:cs typeface="Lucida Sans Unicode" charset="0"/>
              </a:rPr>
              <a:t>Well-Crafted Message </a:t>
            </a:r>
            <a:r>
              <a:rPr lang="en-US" sz="2400" dirty="0">
                <a:solidFill>
                  <a:srgbClr val="000000"/>
                </a:solidFill>
                <a:latin typeface="+mj-lt"/>
                <a:ea typeface="Lucida Sans Unicode" charset="0"/>
                <a:cs typeface="Lucida Sans Unicode" charset="0"/>
              </a:rPr>
              <a:t>(how you will say </a:t>
            </a:r>
            <a:r>
              <a:rPr lang="en-US" sz="2400" dirty="0" smtClean="0">
                <a:solidFill>
                  <a:srgbClr val="000000"/>
                </a:solidFill>
                <a:latin typeface="+mj-lt"/>
                <a:ea typeface="Lucida Sans Unicode" charset="0"/>
                <a:cs typeface="Lucida Sans Unicode" charset="0"/>
              </a:rPr>
              <a:t>it) and consider </a:t>
            </a:r>
            <a:r>
              <a:rPr lang="en-US" sz="2400" dirty="0">
                <a:solidFill>
                  <a:srgbClr val="000000"/>
                </a:solidFill>
                <a:latin typeface="+mj-lt"/>
                <a:ea typeface="Lucida Sans Unicode" charset="0"/>
                <a:cs typeface="Lucida Sans Unicode" charset="0"/>
              </a:rPr>
              <a:t>the other person’s </a:t>
            </a:r>
            <a:r>
              <a:rPr lang="en-US" sz="2400" dirty="0" smtClean="0">
                <a:solidFill>
                  <a:srgbClr val="000000"/>
                </a:solidFill>
                <a:latin typeface="+mj-lt"/>
                <a:ea typeface="Lucida Sans Unicode" charset="0"/>
                <a:cs typeface="Lucida Sans Unicode" charset="0"/>
              </a:rPr>
              <a:t>perspective</a:t>
            </a:r>
            <a:endParaRPr lang="en-US" sz="2400" dirty="0">
              <a:solidFill>
                <a:srgbClr val="000000"/>
              </a:solidFill>
              <a:latin typeface="+mj-lt"/>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81000" y="304800"/>
            <a:ext cx="8458200" cy="6172200"/>
          </a:xfrm>
          <a:prstGeom prst="rect">
            <a:avLst/>
          </a:prstGeom>
          <a:solidFill>
            <a:srgbClr val="FFFFFF"/>
          </a:solidFill>
          <a:ln w="25560">
            <a:solidFill>
              <a:srgbClr val="3A5F8B"/>
            </a:solidFill>
            <a:round/>
            <a:headEnd/>
            <a:tailEnd/>
          </a:ln>
          <a:effectLst/>
        </p:spPr>
        <p:txBody>
          <a:bodyPr tIns="91440" anchor="ct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dirty="0">
              <a:solidFill>
                <a:srgbClr val="000000"/>
              </a:solidFill>
              <a:ea typeface="Lucida Sans Unicode" charset="0"/>
              <a:cs typeface="Lucida Sans Unicode" charset="0"/>
            </a:endParaRPr>
          </a:p>
        </p:txBody>
      </p:sp>
      <p:sp>
        <p:nvSpPr>
          <p:cNvPr id="8195" name="Text Box 3"/>
          <p:cNvSpPr txBox="1">
            <a:spLocks noChangeArrowheads="1"/>
          </p:cNvSpPr>
          <p:nvPr/>
        </p:nvSpPr>
        <p:spPr bwMode="auto">
          <a:xfrm>
            <a:off x="457200" y="1600200"/>
            <a:ext cx="8229600" cy="4525963"/>
          </a:xfrm>
          <a:prstGeom prst="rect">
            <a:avLst/>
          </a:prstGeom>
          <a:noFill/>
          <a:ln w="9525">
            <a:noFill/>
            <a:round/>
            <a:headEnd/>
            <a:tailEnd/>
          </a:ln>
          <a:effectLst/>
        </p:spPr>
        <p:txBody>
          <a:bodyPr wrap="none" anchor="ctr"/>
          <a:lstStyle/>
          <a:p>
            <a:endParaRPr lang="en-US"/>
          </a:p>
        </p:txBody>
      </p:sp>
      <p:sp>
        <p:nvSpPr>
          <p:cNvPr id="5" name="TextBox 4"/>
          <p:cNvSpPr txBox="1"/>
          <p:nvPr/>
        </p:nvSpPr>
        <p:spPr>
          <a:xfrm>
            <a:off x="381000" y="304800"/>
            <a:ext cx="8534400" cy="6093976"/>
          </a:xfrm>
          <a:prstGeom prst="rect">
            <a:avLst/>
          </a:prstGeom>
          <a:noFill/>
        </p:spPr>
        <p:txBody>
          <a:bodyPr wrap="square" rtlCol="0">
            <a:spAutoFit/>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800" b="1" u="sng" dirty="0" smtClean="0">
                <a:solidFill>
                  <a:srgbClr val="000000"/>
                </a:solidFill>
                <a:latin typeface="+mj-lt"/>
                <a:ea typeface="Lucida Sans Unicode" charset="0"/>
                <a:cs typeface="Lucida Sans Unicode" charset="0"/>
              </a:rPr>
              <a:t>Steps of the Communication Process</a:t>
            </a:r>
            <a:endParaRPr lang="en-US" sz="3800" b="1" u="sng" dirty="0">
              <a:solidFill>
                <a:srgbClr val="000000"/>
              </a:solidFill>
              <a:latin typeface="+mj-lt"/>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a:solidFill>
                <a:srgbClr val="000000"/>
              </a:solidFill>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a:solidFill>
                  <a:srgbClr val="000000"/>
                </a:solidFill>
                <a:latin typeface="+mj-lt"/>
                <a:ea typeface="Lucida Sans Unicode" charset="0"/>
                <a:cs typeface="Lucida Sans Unicode" charset="0"/>
              </a:rPr>
              <a:t>• Anticipate the </a:t>
            </a:r>
            <a:r>
              <a:rPr lang="en-US" sz="2200" dirty="0" smtClean="0">
                <a:solidFill>
                  <a:srgbClr val="000000"/>
                </a:solidFill>
                <a:latin typeface="+mj-lt"/>
                <a:ea typeface="Lucida Sans Unicode" charset="0"/>
                <a:cs typeface="Lucida Sans Unicode" charset="0"/>
              </a:rPr>
              <a:t>other person’s </a:t>
            </a:r>
            <a:r>
              <a:rPr lang="en-US" sz="2200" dirty="0">
                <a:solidFill>
                  <a:srgbClr val="000000"/>
                </a:solidFill>
                <a:latin typeface="+mj-lt"/>
                <a:ea typeface="Lucida Sans Unicode" charset="0"/>
                <a:cs typeface="Lucida Sans Unicode" charset="0"/>
              </a:rPr>
              <a:t>reaction </a:t>
            </a:r>
            <a:r>
              <a:rPr lang="en-US" sz="2200" dirty="0" smtClean="0">
                <a:solidFill>
                  <a:srgbClr val="000000"/>
                </a:solidFill>
                <a:latin typeface="+mj-lt"/>
                <a:ea typeface="Lucida Sans Unicode" charset="0"/>
                <a:cs typeface="Lucida Sans Unicode" charset="0"/>
              </a:rPr>
              <a:t>to your message </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smtClean="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smtClean="0">
                <a:solidFill>
                  <a:srgbClr val="000000"/>
                </a:solidFill>
                <a:latin typeface="+mj-lt"/>
                <a:ea typeface="Lucida Sans Unicode" charset="0"/>
                <a:cs typeface="Lucida Sans Unicode" charset="0"/>
              </a:rPr>
              <a:t>Choosing </a:t>
            </a:r>
            <a:r>
              <a:rPr lang="en-US" sz="2200" dirty="0">
                <a:solidFill>
                  <a:srgbClr val="000000"/>
                </a:solidFill>
                <a:latin typeface="+mj-lt"/>
                <a:ea typeface="Lucida Sans Unicode" charset="0"/>
                <a:cs typeface="Lucida Sans Unicode" charset="0"/>
              </a:rPr>
              <a:t>the Right </a:t>
            </a:r>
            <a:r>
              <a:rPr lang="en-US" sz="2200" dirty="0" smtClean="0">
                <a:solidFill>
                  <a:srgbClr val="000000"/>
                </a:solidFill>
                <a:latin typeface="+mj-lt"/>
                <a:ea typeface="Lucida Sans Unicode" charset="0"/>
                <a:cs typeface="Lucida Sans Unicode" charset="0"/>
              </a:rPr>
              <a:t>Channel:  communicate </a:t>
            </a:r>
            <a:r>
              <a:rPr lang="en-US" sz="2200" dirty="0">
                <a:solidFill>
                  <a:srgbClr val="000000"/>
                </a:solidFill>
                <a:latin typeface="+mj-lt"/>
                <a:ea typeface="Lucida Sans Unicode" charset="0"/>
                <a:cs typeface="Lucida Sans Unicode" charset="0"/>
              </a:rPr>
              <a:t>face to face, by phone, </a:t>
            </a:r>
            <a:endParaRPr lang="en-US" sz="2200" dirty="0" smtClean="0">
              <a:solidFill>
                <a:srgbClr val="000000"/>
              </a:solidFill>
              <a:latin typeface="+mj-lt"/>
              <a:ea typeface="Lucida Sans Unicode" charset="0"/>
              <a:cs typeface="Lucida Sans Unicode" charset="0"/>
            </a:endParaRP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smtClean="0">
                <a:solidFill>
                  <a:srgbClr val="000000"/>
                </a:solidFill>
                <a:latin typeface="+mj-lt"/>
                <a:ea typeface="Lucida Sans Unicode" charset="0"/>
                <a:cs typeface="Lucida Sans Unicode" charset="0"/>
              </a:rPr>
              <a:t>e-mails</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smtClean="0">
                <a:solidFill>
                  <a:srgbClr val="000000"/>
                </a:solidFill>
                <a:latin typeface="+mj-lt"/>
                <a:ea typeface="Lucida Sans Unicode" charset="0"/>
                <a:cs typeface="Lucida Sans Unicode" charset="0"/>
              </a:rPr>
              <a:t>Decoding-Receiving </a:t>
            </a:r>
            <a:r>
              <a:rPr lang="en-US" sz="2200" dirty="0">
                <a:solidFill>
                  <a:srgbClr val="000000"/>
                </a:solidFill>
                <a:latin typeface="+mj-lt"/>
                <a:ea typeface="Lucida Sans Unicode" charset="0"/>
                <a:cs typeface="Lucida Sans Unicode" charset="0"/>
              </a:rPr>
              <a:t>and Interpreting </a:t>
            </a:r>
            <a:r>
              <a:rPr lang="en-US" sz="2200" dirty="0" smtClean="0">
                <a:solidFill>
                  <a:srgbClr val="000000"/>
                </a:solidFill>
                <a:latin typeface="+mj-lt"/>
                <a:ea typeface="Lucida Sans Unicode" charset="0"/>
                <a:cs typeface="Lucida Sans Unicode" charset="0"/>
              </a:rPr>
              <a:t>a Message:  be </a:t>
            </a:r>
            <a:r>
              <a:rPr lang="en-US" sz="2200" dirty="0">
                <a:solidFill>
                  <a:srgbClr val="000000"/>
                </a:solidFill>
                <a:latin typeface="+mj-lt"/>
                <a:ea typeface="Lucida Sans Unicode" charset="0"/>
                <a:cs typeface="Lucida Sans Unicode" charset="0"/>
              </a:rPr>
              <a:t>an active, empathic </a:t>
            </a:r>
            <a:r>
              <a:rPr lang="en-US" sz="2200" dirty="0" smtClean="0">
                <a:solidFill>
                  <a:srgbClr val="000000"/>
                </a:solidFill>
                <a:latin typeface="+mj-lt"/>
                <a:ea typeface="Lucida Sans Unicode" charset="0"/>
                <a:cs typeface="Lucida Sans Unicode" charset="0"/>
              </a:rPr>
              <a:t>listener</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smtClean="0">
                <a:solidFill>
                  <a:srgbClr val="000000"/>
                </a:solidFill>
                <a:latin typeface="+mj-lt"/>
                <a:ea typeface="Lucida Sans Unicode" charset="0"/>
                <a:cs typeface="Lucida Sans Unicode" charset="0"/>
              </a:rPr>
              <a:t>Feedback:  ask </a:t>
            </a:r>
            <a:r>
              <a:rPr lang="en-US" sz="2200" dirty="0">
                <a:solidFill>
                  <a:srgbClr val="000000"/>
                </a:solidFill>
                <a:latin typeface="+mj-lt"/>
                <a:ea typeface="Lucida Sans Unicode" charset="0"/>
                <a:cs typeface="Lucida Sans Unicode" charset="0"/>
              </a:rPr>
              <a:t>questions and listen </a:t>
            </a:r>
            <a:r>
              <a:rPr lang="en-US" sz="2200" dirty="0" smtClean="0">
                <a:solidFill>
                  <a:srgbClr val="000000"/>
                </a:solidFill>
                <a:latin typeface="+mj-lt"/>
                <a:ea typeface="Lucida Sans Unicode" charset="0"/>
                <a:cs typeface="Lucida Sans Unicode" charset="0"/>
              </a:rPr>
              <a:t>carefully</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a:solidFill>
                  <a:srgbClr val="000000"/>
                </a:solidFill>
                <a:latin typeface="+mj-lt"/>
                <a:ea typeface="Lucida Sans Unicode" charset="0"/>
                <a:cs typeface="Lucida Sans Unicode" charset="0"/>
              </a:rPr>
              <a:t>U</a:t>
            </a:r>
            <a:r>
              <a:rPr lang="en-US" sz="2200" dirty="0" smtClean="0">
                <a:solidFill>
                  <a:srgbClr val="000000"/>
                </a:solidFill>
                <a:latin typeface="+mj-lt"/>
                <a:ea typeface="Lucida Sans Unicode" charset="0"/>
                <a:cs typeface="Lucida Sans Unicode" charset="0"/>
              </a:rPr>
              <a:t>se of </a:t>
            </a:r>
            <a:r>
              <a:rPr lang="en-US" sz="2200" dirty="0">
                <a:solidFill>
                  <a:srgbClr val="000000"/>
                </a:solidFill>
                <a:latin typeface="+mj-lt"/>
                <a:ea typeface="Lucida Sans Unicode" charset="0"/>
                <a:cs typeface="Lucida Sans Unicode" charset="0"/>
              </a:rPr>
              <a:t>body language (</a:t>
            </a:r>
            <a:r>
              <a:rPr lang="en-US" sz="2200" dirty="0" smtClean="0">
                <a:solidFill>
                  <a:srgbClr val="000000"/>
                </a:solidFill>
                <a:latin typeface="+mj-lt"/>
                <a:ea typeface="Lucida Sans Unicode" charset="0"/>
                <a:cs typeface="Lucida Sans Unicode" charset="0"/>
              </a:rPr>
              <a:t>facial expressions, </a:t>
            </a:r>
            <a:r>
              <a:rPr lang="en-US" sz="2200" dirty="0">
                <a:solidFill>
                  <a:srgbClr val="000000"/>
                </a:solidFill>
                <a:latin typeface="+mj-lt"/>
                <a:ea typeface="Lucida Sans Unicode" charset="0"/>
                <a:cs typeface="Lucida Sans Unicode" charset="0"/>
              </a:rPr>
              <a:t>gestures </a:t>
            </a:r>
            <a:r>
              <a:rPr lang="en-US" sz="2200" dirty="0" smtClean="0">
                <a:solidFill>
                  <a:srgbClr val="000000"/>
                </a:solidFill>
                <a:latin typeface="+mj-lt"/>
                <a:ea typeface="Lucida Sans Unicode" charset="0"/>
                <a:cs typeface="Lucida Sans Unicode" charset="0"/>
              </a:rPr>
              <a:t>and the </a:t>
            </a:r>
            <a:r>
              <a:rPr lang="en-US" sz="2200" dirty="0">
                <a:solidFill>
                  <a:srgbClr val="000000"/>
                </a:solidFill>
                <a:latin typeface="+mj-lt"/>
                <a:ea typeface="Lucida Sans Unicode" charset="0"/>
                <a:cs typeface="Lucida Sans Unicode" charset="0"/>
              </a:rPr>
              <a:t>posture of </a:t>
            </a:r>
            <a:r>
              <a:rPr lang="en-US" sz="2200" dirty="0" smtClean="0">
                <a:solidFill>
                  <a:srgbClr val="000000"/>
                </a:solidFill>
                <a:latin typeface="+mj-lt"/>
                <a:ea typeface="Lucida Sans Unicode" charset="0"/>
                <a:cs typeface="Lucida Sans Unicode" charset="0"/>
              </a:rPr>
              <a:t>the person you are speaking to can give clues as to how they are receiving you)</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200" dirty="0" smtClean="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200" dirty="0" smtClean="0">
                <a:solidFill>
                  <a:srgbClr val="000000"/>
                </a:solidFill>
                <a:latin typeface="+mj-lt"/>
                <a:ea typeface="Lucida Sans Unicode" charset="0"/>
                <a:cs typeface="Lucida Sans Unicode" charset="0"/>
              </a:rPr>
              <a:t>Give </a:t>
            </a:r>
            <a:r>
              <a:rPr lang="en-US" sz="2200" dirty="0">
                <a:solidFill>
                  <a:srgbClr val="000000"/>
                </a:solidFill>
                <a:latin typeface="+mj-lt"/>
                <a:ea typeface="Lucida Sans Unicode" charset="0"/>
                <a:cs typeface="Lucida Sans Unicode" charset="0"/>
              </a:rPr>
              <a:t>specific, clear, descriptive </a:t>
            </a:r>
            <a:r>
              <a:rPr lang="en-US" sz="2200" dirty="0" smtClean="0">
                <a:solidFill>
                  <a:srgbClr val="000000"/>
                </a:solidFill>
                <a:latin typeface="+mj-lt"/>
                <a:ea typeface="Lucida Sans Unicode" charset="0"/>
                <a:cs typeface="Lucida Sans Unicode" charset="0"/>
              </a:rPr>
              <a:t>verbal or </a:t>
            </a:r>
            <a:r>
              <a:rPr lang="en-US" sz="2200" dirty="0">
                <a:solidFill>
                  <a:srgbClr val="000000"/>
                </a:solidFill>
                <a:latin typeface="+mj-lt"/>
                <a:ea typeface="Lucida Sans Unicode" charset="0"/>
                <a:cs typeface="Lucida Sans Unicode" charset="0"/>
              </a:rPr>
              <a:t>written feedback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228600" y="228600"/>
            <a:ext cx="8458200" cy="6172200"/>
          </a:xfrm>
          <a:prstGeom prst="rect">
            <a:avLst/>
          </a:prstGeom>
          <a:solidFill>
            <a:srgbClr val="FFFFFF"/>
          </a:solidFill>
          <a:ln w="25560">
            <a:solidFill>
              <a:srgbClr val="3A5F8B"/>
            </a:solidFill>
            <a:round/>
            <a:headEnd/>
            <a:tailEnd/>
          </a:ln>
          <a:effectLst/>
        </p:spPr>
        <p:txBody>
          <a:bodyPr tIns="91440" anchor="ctr"/>
          <a:lstStyle/>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smtClean="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Using </a:t>
            </a:r>
            <a:r>
              <a:rPr lang="en-US" sz="2400" dirty="0">
                <a:solidFill>
                  <a:srgbClr val="000000"/>
                </a:solidFill>
                <a:latin typeface="+mj-lt"/>
                <a:ea typeface="Lucida Sans Unicode" charset="0"/>
                <a:cs typeface="Lucida Sans Unicode" charset="0"/>
              </a:rPr>
              <a:t>culturally </a:t>
            </a:r>
            <a:r>
              <a:rPr lang="en-US" sz="2400" dirty="0" smtClean="0">
                <a:solidFill>
                  <a:srgbClr val="000000"/>
                </a:solidFill>
                <a:latin typeface="+mj-lt"/>
                <a:ea typeface="Lucida Sans Unicode" charset="0"/>
                <a:cs typeface="Lucida Sans Unicode" charset="0"/>
              </a:rPr>
              <a:t>sensitive communication</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smtClean="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mj-lt"/>
                <a:ea typeface="Lucida Sans Unicode" charset="0"/>
                <a:cs typeface="Lucida Sans Unicode" charset="0"/>
              </a:rPr>
              <a:t>S</a:t>
            </a:r>
            <a:r>
              <a:rPr lang="en-US" sz="2400" dirty="0" smtClean="0">
                <a:solidFill>
                  <a:srgbClr val="000000"/>
                </a:solidFill>
                <a:latin typeface="+mj-lt"/>
                <a:ea typeface="Lucida Sans Unicode" charset="0"/>
                <a:cs typeface="Lucida Sans Unicode" charset="0"/>
              </a:rPr>
              <a:t>elf-knowledge </a:t>
            </a:r>
            <a:r>
              <a:rPr lang="en-US" sz="2400" dirty="0">
                <a:solidFill>
                  <a:srgbClr val="000000"/>
                </a:solidFill>
                <a:latin typeface="+mj-lt"/>
                <a:ea typeface="Lucida Sans Unicode" charset="0"/>
                <a:cs typeface="Lucida Sans Unicode" charset="0"/>
              </a:rPr>
              <a:t>on the teacher’s </a:t>
            </a:r>
            <a:r>
              <a:rPr lang="en-US" sz="2400" dirty="0" smtClean="0">
                <a:solidFill>
                  <a:srgbClr val="000000"/>
                </a:solidFill>
                <a:latin typeface="+mj-lt"/>
                <a:ea typeface="Lucida Sans Unicode" charset="0"/>
                <a:cs typeface="Lucida Sans Unicode" charset="0"/>
              </a:rPr>
              <a:t>part about </a:t>
            </a:r>
            <a:r>
              <a:rPr lang="en-US" sz="2400" dirty="0">
                <a:solidFill>
                  <a:srgbClr val="000000"/>
                </a:solidFill>
                <a:latin typeface="+mj-lt"/>
                <a:ea typeface="Lucida Sans Unicode" charset="0"/>
                <a:cs typeface="Lucida Sans Unicode" charset="0"/>
              </a:rPr>
              <a:t>second language </a:t>
            </a:r>
            <a:r>
              <a:rPr lang="en-US" sz="2400" dirty="0" smtClean="0">
                <a:solidFill>
                  <a:srgbClr val="000000"/>
                </a:solidFill>
                <a:latin typeface="+mj-lt"/>
                <a:ea typeface="Lucida Sans Unicode" charset="0"/>
                <a:cs typeface="Lucida Sans Unicode" charset="0"/>
              </a:rPr>
              <a:t>experience and how it </a:t>
            </a:r>
            <a:r>
              <a:rPr lang="en-US" sz="2400" dirty="0">
                <a:solidFill>
                  <a:srgbClr val="000000"/>
                </a:solidFill>
                <a:latin typeface="+mj-lt"/>
                <a:ea typeface="Lucida Sans Unicode" charset="0"/>
                <a:cs typeface="Lucida Sans Unicode" charset="0"/>
              </a:rPr>
              <a:t>is connected to </a:t>
            </a:r>
            <a:r>
              <a:rPr lang="en-US" sz="2400" dirty="0" smtClean="0">
                <a:solidFill>
                  <a:srgbClr val="000000"/>
                </a:solidFill>
                <a:latin typeface="+mj-lt"/>
                <a:ea typeface="Lucida Sans Unicode" charset="0"/>
                <a:cs typeface="Lucida Sans Unicode" charset="0"/>
              </a:rPr>
              <a:t>teaching minority students</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Knowledge </a:t>
            </a:r>
            <a:r>
              <a:rPr lang="en-US" sz="2400" dirty="0">
                <a:solidFill>
                  <a:srgbClr val="000000"/>
                </a:solidFill>
                <a:latin typeface="+mj-lt"/>
                <a:ea typeface="Lucida Sans Unicode" charset="0"/>
                <a:cs typeface="Lucida Sans Unicode" charset="0"/>
              </a:rPr>
              <a:t>about </a:t>
            </a:r>
            <a:r>
              <a:rPr lang="en-US" sz="2400" dirty="0" smtClean="0">
                <a:solidFill>
                  <a:srgbClr val="000000"/>
                </a:solidFill>
                <a:latin typeface="+mj-lt"/>
                <a:ea typeface="Lucida Sans Unicode" charset="0"/>
                <a:cs typeface="Lucida Sans Unicode" charset="0"/>
              </a:rPr>
              <a:t>your </a:t>
            </a:r>
            <a:r>
              <a:rPr lang="en-US" sz="2400" dirty="0">
                <a:solidFill>
                  <a:srgbClr val="000000"/>
                </a:solidFill>
                <a:latin typeface="+mj-lt"/>
                <a:ea typeface="Lucida Sans Unicode" charset="0"/>
                <a:cs typeface="Lucida Sans Unicode" charset="0"/>
              </a:rPr>
              <a:t>own </a:t>
            </a:r>
            <a:r>
              <a:rPr lang="en-US" sz="2400" dirty="0" smtClean="0">
                <a:solidFill>
                  <a:srgbClr val="000000"/>
                </a:solidFill>
                <a:latin typeface="+mj-lt"/>
                <a:ea typeface="Lucida Sans Unicode" charset="0"/>
                <a:cs typeface="Lucida Sans Unicode" charset="0"/>
              </a:rPr>
              <a:t>particular students</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Continuing </a:t>
            </a:r>
            <a:r>
              <a:rPr lang="en-US" sz="2400" dirty="0">
                <a:solidFill>
                  <a:srgbClr val="000000"/>
                </a:solidFill>
                <a:latin typeface="+mj-lt"/>
                <a:ea typeface="Lucida Sans Unicode" charset="0"/>
                <a:cs typeface="Lucida Sans Unicode" charset="0"/>
              </a:rPr>
              <a:t>teacher- </a:t>
            </a:r>
            <a:r>
              <a:rPr lang="en-US" sz="2400" dirty="0" smtClean="0">
                <a:solidFill>
                  <a:srgbClr val="000000"/>
                </a:solidFill>
                <a:latin typeface="+mj-lt"/>
                <a:ea typeface="Lucida Sans Unicode" charset="0"/>
                <a:cs typeface="Lucida Sans Unicode" charset="0"/>
              </a:rPr>
              <a:t>parent communication</a:t>
            </a:r>
          </a:p>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mj-lt"/>
              <a:ea typeface="Lucida Sans Unicode" charset="0"/>
              <a:cs typeface="Lucida Sans Unicode" charset="0"/>
            </a:endParaRPr>
          </a:p>
          <a:p>
            <a:pPr>
              <a:lnSpc>
                <a:spcPct val="100000"/>
              </a:lnSpc>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smtClean="0">
                <a:solidFill>
                  <a:srgbClr val="000000"/>
                </a:solidFill>
                <a:latin typeface="+mj-lt"/>
                <a:ea typeface="Lucida Sans Unicode" charset="0"/>
                <a:cs typeface="Lucida Sans Unicode" charset="0"/>
              </a:rPr>
              <a:t>Keeping parents informed:  sharing </a:t>
            </a:r>
            <a:r>
              <a:rPr lang="en-US" sz="2400" dirty="0">
                <a:solidFill>
                  <a:srgbClr val="000000"/>
                </a:solidFill>
                <a:latin typeface="+mj-lt"/>
                <a:ea typeface="Lucida Sans Unicode" charset="0"/>
                <a:cs typeface="Lucida Sans Unicode" charset="0"/>
              </a:rPr>
              <a:t>information on regular </a:t>
            </a:r>
            <a:r>
              <a:rPr lang="en-US" sz="2400" dirty="0" smtClean="0">
                <a:solidFill>
                  <a:srgbClr val="000000"/>
                </a:solidFill>
                <a:latin typeface="+mj-lt"/>
                <a:ea typeface="Lucida Sans Unicode" charset="0"/>
                <a:cs typeface="Lucida Sans Unicode" charset="0"/>
              </a:rPr>
              <a:t>basis and presenting information in </a:t>
            </a:r>
            <a:r>
              <a:rPr lang="en-US" sz="2400" dirty="0">
                <a:solidFill>
                  <a:srgbClr val="000000"/>
                </a:solidFill>
                <a:latin typeface="+mj-lt"/>
                <a:ea typeface="Lucida Sans Unicode" charset="0"/>
                <a:cs typeface="Lucida Sans Unicode" charset="0"/>
              </a:rPr>
              <a:t>a calm, professional </a:t>
            </a:r>
            <a:r>
              <a:rPr lang="en-US" sz="2400" dirty="0" smtClean="0">
                <a:solidFill>
                  <a:srgbClr val="000000"/>
                </a:solidFill>
                <a:latin typeface="+mj-lt"/>
                <a:ea typeface="Lucida Sans Unicode" charset="0"/>
                <a:cs typeface="Lucida Sans Unicode" charset="0"/>
              </a:rPr>
              <a:t>manner  when </a:t>
            </a:r>
            <a:r>
              <a:rPr lang="en-US" sz="2400" dirty="0">
                <a:solidFill>
                  <a:srgbClr val="000000"/>
                </a:solidFill>
                <a:latin typeface="+mj-lt"/>
                <a:ea typeface="Lucida Sans Unicode" charset="0"/>
                <a:cs typeface="Lucida Sans Unicode" charset="0"/>
              </a:rPr>
              <a:t>dealing with parents’ </a:t>
            </a:r>
            <a:r>
              <a:rPr lang="en-US" sz="2400" dirty="0" smtClean="0">
                <a:solidFill>
                  <a:srgbClr val="000000"/>
                </a:solidFill>
                <a:latin typeface="+mj-lt"/>
                <a:ea typeface="Lucida Sans Unicode" charset="0"/>
                <a:cs typeface="Lucida Sans Unicode" charset="0"/>
              </a:rPr>
              <a:t>criticisms and </a:t>
            </a:r>
            <a:r>
              <a:rPr lang="en-US" sz="2400" dirty="0">
                <a:solidFill>
                  <a:srgbClr val="000000"/>
                </a:solidFill>
                <a:latin typeface="+mj-lt"/>
                <a:ea typeface="Lucida Sans Unicode" charset="0"/>
                <a:cs typeface="Lucida Sans Unicode" charset="0"/>
              </a:rPr>
              <a:t>confrontation</a:t>
            </a:r>
          </a:p>
        </p:txBody>
      </p:sp>
      <p:sp>
        <p:nvSpPr>
          <p:cNvPr id="9218" name="Rectangle 2"/>
          <p:cNvSpPr>
            <a:spLocks noGrp="1" noChangeArrowheads="1"/>
          </p:cNvSpPr>
          <p:nvPr>
            <p:ph type="title"/>
          </p:nvPr>
        </p:nvSpPr>
        <p:spPr>
          <a:xfrm>
            <a:off x="457200" y="274638"/>
            <a:ext cx="8229600" cy="11430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4400" b="1" u="sng" dirty="0"/>
              <a:t>How is it </a:t>
            </a:r>
            <a:r>
              <a:rPr lang="en-US" sz="4400" b="1" u="sng" dirty="0" smtClean="0"/>
              <a:t>Used</a:t>
            </a:r>
            <a:r>
              <a:rPr lang="en-US" sz="4400" b="1" u="sng" dirty="0"/>
              <a:t>?</a:t>
            </a:r>
          </a:p>
        </p:txBody>
      </p:sp>
      <p:sp>
        <p:nvSpPr>
          <p:cNvPr id="9219" name="Text Box 3"/>
          <p:cNvSpPr txBox="1">
            <a:spLocks noChangeArrowheads="1"/>
          </p:cNvSpPr>
          <p:nvPr/>
        </p:nvSpPr>
        <p:spPr bwMode="auto">
          <a:xfrm>
            <a:off x="457200" y="1600200"/>
            <a:ext cx="8229600" cy="4525963"/>
          </a:xfrm>
          <a:prstGeom prst="rect">
            <a:avLst/>
          </a:prstGeom>
          <a:noFill/>
          <a:ln w="9525">
            <a:noFill/>
            <a:round/>
            <a:headEnd/>
            <a:tailEnd/>
          </a:ln>
          <a:effectLst/>
        </p:spPr>
        <p:txBody>
          <a:bodyPr wrap="none" anchor="ct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304800" y="304800"/>
            <a:ext cx="8458200" cy="6172200"/>
          </a:xfrm>
          <a:prstGeom prst="rect">
            <a:avLst/>
          </a:prstGeom>
          <a:solidFill>
            <a:srgbClr val="FFFFFF"/>
          </a:solidFill>
          <a:ln w="25560">
            <a:solidFill>
              <a:srgbClr val="3A5F8B"/>
            </a:solidFill>
            <a:round/>
            <a:headEnd/>
            <a:tailEnd/>
          </a:ln>
          <a:effectLst/>
        </p:spPr>
        <p:txBody>
          <a:bodyPr wrap="none" anchor="ctr"/>
          <a:lstStyle/>
          <a:p>
            <a:endParaRPr lang="en-US"/>
          </a:p>
        </p:txBody>
      </p:sp>
      <p:sp>
        <p:nvSpPr>
          <p:cNvPr id="10242" name="Rectangle 2"/>
          <p:cNvSpPr>
            <a:spLocks noGrp="1" noChangeArrowheads="1"/>
          </p:cNvSpPr>
          <p:nvPr>
            <p:ph type="title"/>
          </p:nvPr>
        </p:nvSpPr>
        <p:spPr>
          <a:xfrm>
            <a:off x="304800" y="381000"/>
            <a:ext cx="8534400" cy="2087563"/>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700" b="1" u="sng" dirty="0"/>
              <a:t>Steps for Implementation:  How to Improve Your Relationships With Effective Communication Skills</a:t>
            </a:r>
            <a:r>
              <a:rPr lang="en-US" sz="2400" b="1" dirty="0"/>
              <a:t/>
            </a:r>
            <a:br>
              <a:rPr lang="en-US" sz="2400" b="1" dirty="0"/>
            </a:br>
            <a:endParaRPr lang="en-US" sz="2400" b="1" dirty="0"/>
          </a:p>
        </p:txBody>
      </p:sp>
      <p:sp>
        <p:nvSpPr>
          <p:cNvPr id="10243" name="Text Box 3"/>
          <p:cNvSpPr txBox="1">
            <a:spLocks noChangeArrowheads="1"/>
          </p:cNvSpPr>
          <p:nvPr/>
        </p:nvSpPr>
        <p:spPr bwMode="auto">
          <a:xfrm>
            <a:off x="457200" y="1600200"/>
            <a:ext cx="8229600" cy="4800600"/>
          </a:xfrm>
          <a:prstGeom prst="rect">
            <a:avLst/>
          </a:prstGeom>
          <a:noFill/>
          <a:ln w="9525">
            <a:noFill/>
            <a:round/>
            <a:headEnd/>
            <a:tailEnd/>
          </a:ln>
          <a:effectLst/>
        </p:spPr>
        <p:txBody>
          <a:bodyPr tIns="91440" numCol="2"/>
          <a:lstStyle/>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Stay Focused</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Listen Carefully </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Try and See the Point of </a:t>
            </a:r>
            <a:r>
              <a:rPr lang="en-US" sz="2400" dirty="0" smtClean="0">
                <a:solidFill>
                  <a:srgbClr val="000000"/>
                </a:solidFill>
                <a:latin typeface="Constantia" charset="0"/>
                <a:ea typeface="Lucida Sans Unicode" charset="0"/>
                <a:cs typeface="Lucida Sans Unicode" charset="0"/>
              </a:rPr>
              <a:t>View of </a:t>
            </a:r>
            <a:r>
              <a:rPr lang="en-US" sz="2400" dirty="0">
                <a:solidFill>
                  <a:srgbClr val="000000"/>
                </a:solidFill>
                <a:latin typeface="Constantia" charset="0"/>
                <a:ea typeface="Lucida Sans Unicode" charset="0"/>
                <a:cs typeface="Lucida Sans Unicode" charset="0"/>
              </a:rPr>
              <a:t>the Person you are Speaking With</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Respond to Criticism With Empathy</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Own What’s </a:t>
            </a:r>
            <a:r>
              <a:rPr lang="en-US" sz="2400" dirty="0" smtClean="0">
                <a:solidFill>
                  <a:srgbClr val="000000"/>
                </a:solidFill>
                <a:latin typeface="Constantia" charset="0"/>
                <a:ea typeface="Lucida Sans Unicode" charset="0"/>
                <a:cs typeface="Lucida Sans Unicode" charset="0"/>
              </a:rPr>
              <a:t>Yours</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Constantia" charset="0"/>
              <a:ea typeface="Lucida Sans Unicode" charset="0"/>
              <a:cs typeface="Lucida Sans Unicode" charset="0"/>
            </a:endParaRP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smtClean="0">
              <a:solidFill>
                <a:srgbClr val="000000"/>
              </a:solidFill>
              <a:latin typeface="Constantia" charset="0"/>
              <a:ea typeface="Lucida Sans Unicode" charset="0"/>
              <a:cs typeface="Lucida Sans Unicode" charset="0"/>
            </a:endParaRP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Constantia" charset="0"/>
              <a:ea typeface="Lucida Sans Unicode" charset="0"/>
              <a:cs typeface="Lucida Sans Unicode" charset="0"/>
            </a:endParaRP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400" dirty="0">
              <a:solidFill>
                <a:srgbClr val="000000"/>
              </a:solidFill>
              <a:latin typeface="Constantia" charset="0"/>
              <a:ea typeface="Lucida Sans Unicode" charset="0"/>
              <a:cs typeface="Lucida Sans Unicode" charset="0"/>
            </a:endParaRP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Use “I” </a:t>
            </a:r>
            <a:r>
              <a:rPr lang="en-US" sz="2400" dirty="0" smtClean="0">
                <a:solidFill>
                  <a:srgbClr val="000000"/>
                </a:solidFill>
                <a:latin typeface="Constantia" charset="0"/>
                <a:ea typeface="Lucida Sans Unicode" charset="0"/>
                <a:cs typeface="Lucida Sans Unicode" charset="0"/>
              </a:rPr>
              <a:t>Messages</a:t>
            </a:r>
            <a:endParaRPr lang="en-US" sz="2400" dirty="0">
              <a:solidFill>
                <a:srgbClr val="000000"/>
              </a:solidFill>
              <a:latin typeface="Constantia" charset="0"/>
              <a:ea typeface="Lucida Sans Unicode" charset="0"/>
              <a:cs typeface="Lucida Sans Unicode" charset="0"/>
            </a:endParaRP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Look For Compromises</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Take a Time-Out if You Need One</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Don’t Give Up if You Aren’t Successful the First Time</a:t>
            </a:r>
          </a:p>
          <a:p>
            <a:pPr marL="914400" lvl="1" indent="-512763" hangingPunct="1">
              <a:lnSpc>
                <a:spcPct val="100000"/>
              </a:lnSpc>
              <a:spcBef>
                <a:spcPts val="563"/>
              </a:spcBef>
              <a:spcAft>
                <a:spcPts val="1425"/>
              </a:spcAft>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Constantia" charset="0"/>
                <a:ea typeface="Lucida Sans Unicode" charset="0"/>
                <a:cs typeface="Lucida Sans Unicode" charset="0"/>
              </a:rPr>
              <a:t>Ask for Help if You Need it</a:t>
            </a:r>
          </a:p>
          <a:p>
            <a:pPr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a:p>
            <a:pPr hangingPunct="1">
              <a:lnSpc>
                <a:spcPct val="100000"/>
              </a:lnSpc>
              <a:spcBef>
                <a:spcPts val="638"/>
              </a:spcBef>
              <a:spcAft>
                <a:spcPts val="1425"/>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3200" dirty="0">
              <a:solidFill>
                <a:srgbClr val="000000"/>
              </a:solidFill>
              <a:latin typeface="Constantia" charset="0"/>
              <a:ea typeface="Lucida Sans Unicode" charset="0"/>
              <a:cs typeface="Lucida Sans Unicode"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onstantia"/>
        <a:ea typeface="Lucida Sans Unicode"/>
        <a:cs typeface="Lucida Sans Unicode"/>
      </a:majorFont>
      <a:minorFont>
        <a:latin typeface="Constantia"/>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onstantia"/>
        <a:ea typeface="Lucida Sans Unicode"/>
        <a:cs typeface="Lucida Sans Unicode"/>
      </a:majorFont>
      <a:minorFont>
        <a:latin typeface="Constantia"/>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TotalTime>
  <Words>1043</Words>
  <Application>Microsoft Office PowerPoint</Application>
  <PresentationFormat>On-screen Show (4:3)</PresentationFormat>
  <Paragraphs>147</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Office Theme</vt:lpstr>
      <vt:lpstr>Improving Your Communication Skills</vt:lpstr>
      <vt:lpstr>Slide 2</vt:lpstr>
      <vt:lpstr>Slide 3</vt:lpstr>
      <vt:lpstr>Slide 4</vt:lpstr>
      <vt:lpstr>Slide 5</vt:lpstr>
      <vt:lpstr>Identifying and Defining Good Communication</vt:lpstr>
      <vt:lpstr>Slide 7</vt:lpstr>
      <vt:lpstr>How is it Used?</vt:lpstr>
      <vt:lpstr>Steps for Implementation:  How to Improve Your Relationships With Effective Communication Skills </vt:lpstr>
      <vt:lpstr>Advantages and Disadvantages:</vt:lpstr>
      <vt:lpstr>Advantages and Disadvantages:</vt:lpstr>
      <vt:lpstr>How Does it Work?</vt:lpstr>
      <vt:lpstr>How Does it Work?</vt:lpstr>
      <vt:lpstr>Does it Work?</vt:lpstr>
      <vt:lpstr>How Can You Bring it to the Classroom?</vt:lpstr>
      <vt:lpstr>Resources:</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Your Communication Skills</dc:title>
  <dc:creator>James</dc:creator>
  <cp:lastModifiedBy>James</cp:lastModifiedBy>
  <cp:revision>4</cp:revision>
  <cp:lastPrinted>1601-01-01T00:00:00Z</cp:lastPrinted>
  <dcterms:created xsi:type="dcterms:W3CDTF">1601-01-01T00:00:00Z</dcterms:created>
  <dcterms:modified xsi:type="dcterms:W3CDTF">2010-11-17T02:21:17Z</dcterms:modified>
</cp:coreProperties>
</file>